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y="5143500" cx="9144000"/>
  <p:notesSz cx="6858000" cy="9144000"/>
  <p:embeddedFontLst>
    <p:embeddedFont>
      <p:font typeface="Roboto Mono"/>
      <p:regular r:id="rId50"/>
      <p:bold r:id="rId51"/>
      <p:italic r:id="rId52"/>
      <p:boldItalic r:id="rId53"/>
    </p:embeddedFont>
    <p:embeddedFont>
      <p:font typeface="Alfa Slab One"/>
      <p:regular r:id="rId54"/>
    </p:embeddedFont>
    <p:embeddedFont>
      <p:font typeface="Open Sans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0216A2D-BED1-445F-971F-DCBE108F872D}">
  <a:tblStyle styleId="{C0216A2D-BED1-445F-971F-DCBE108F87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Mono-bold.fntdata"/><Relationship Id="rId50" Type="http://schemas.openxmlformats.org/officeDocument/2006/relationships/font" Target="fonts/RobotoMono-regular.fntdata"/><Relationship Id="rId53" Type="http://schemas.openxmlformats.org/officeDocument/2006/relationships/font" Target="fonts/RobotoMono-boldItalic.fntdata"/><Relationship Id="rId52" Type="http://schemas.openxmlformats.org/officeDocument/2006/relationships/font" Target="fonts/RobotoMono-italic.fntdata"/><Relationship Id="rId11" Type="http://schemas.openxmlformats.org/officeDocument/2006/relationships/slide" Target="slides/slide5.xml"/><Relationship Id="rId55" Type="http://schemas.openxmlformats.org/officeDocument/2006/relationships/font" Target="fonts/OpenSans-regular.fntdata"/><Relationship Id="rId10" Type="http://schemas.openxmlformats.org/officeDocument/2006/relationships/slide" Target="slides/slide4.xml"/><Relationship Id="rId54" Type="http://schemas.openxmlformats.org/officeDocument/2006/relationships/font" Target="fonts/AlfaSlabOne-regular.fntdata"/><Relationship Id="rId13" Type="http://schemas.openxmlformats.org/officeDocument/2006/relationships/slide" Target="slides/slide7.xml"/><Relationship Id="rId57" Type="http://schemas.openxmlformats.org/officeDocument/2006/relationships/font" Target="fonts/OpenSans-italic.fntdata"/><Relationship Id="rId12" Type="http://schemas.openxmlformats.org/officeDocument/2006/relationships/slide" Target="slides/slide6.xml"/><Relationship Id="rId56" Type="http://schemas.openxmlformats.org/officeDocument/2006/relationships/font" Target="fonts/OpenSans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8" Type="http://schemas.openxmlformats.org/officeDocument/2006/relationships/font" Target="fonts/OpenSans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ournals.plos.org/plosone/article?id=10.1371/journal.pone.0171410" TargetMode="Externa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researchgate.net/figure/MLP-deep-learning-architecture_fig5_321341597" TargetMode="External"/><Relationship Id="rId3" Type="http://schemas.openxmlformats.org/officeDocument/2006/relationships/hyperlink" Target="https://www.researchgate.net/figure/A-Basic-sigmoid-function-with-two-parameters-c1-and-c2-as-commonly-used-for-subitizing_fig2_325868989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55c57ecc8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55c57ecc8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5512a6e3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5512a6e3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16371354b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16371354b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 https://jovian.com/aakashns/02-linear-regression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162331903c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162331903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 to code after this slide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7da268904a_3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7da268904a_3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e6fc3ee82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e6fc3ee82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1b2338371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1b2338371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e6fc3ee82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e6fc3ee82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16b2d656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16b2d656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162331903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162331903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7da268904a_3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7da268904a_3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55c57ecc89_2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55c57ecc89_2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7d5e03923d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7d5e03923d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The TATA box, a core promoter element, plays a pivotal role in the initiation of transcription. TATA-containing promoters often drive burst-like gene expression, whereas TATA-less promoters typically govern housekeeping genes. Distinguishing between TATA and non-TATA promoters is crucial, as it provides insights into gene regulation, expression dynamics, and potential disease associations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One-hot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For a dataset consisting of N elements (the elements can be characters (ACTG), tokens (n-grams), words, digits, ...), a one-hot vector is a 1 × N vector (list) used to distinguish each word in a vocabulary from every other word in the vocabulary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The vector consists of 0s in all cells with the exception of a single 1 in a cell used uniquely to identify the word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One-hot encoding ensures an “equality” of the tokens - f.e. that ML does not assume that higher numbers are more important or that the order of numbers has any significance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The reason for just a single 1 and the rest are zeros --- mutually distinct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7d5e03923d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7d5e03923d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The TATA box, a core promoter element, plays a pivotal role in the initiation of transcription. TATA-containing promoters often drive burst-like gene expression, whereas TATA-less promoters typically govern housekeeping genes. Distinguishing between TATA and non-TATA promoters is crucial, as it provides insights into gene regulation, expression dynamics, and potential disease associations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One-hot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For a dataset consisting of N elements (the elements can be characters (ACTG), tokens (n-grams), words, digits, ...), a one-hot vector is a 1 × N vector (list) used to distinguish each word in a vocabulary from every other word in the vocabulary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The vector consists of 0s in all cells with the exception of a single 1 in a cell used uniquely to identify the word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One-hot encoding ensures an “equality” of the tokens - f.e. that ML does not assume that higher numbers are more important or that the order of numbers has any significance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The reason for just a single 1 and the rest are zeros --- mutually distinct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7da268904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7da268904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https://journals.plos.org/plosone/article?id=10.1371/journal.pone.0171410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7d4472a7d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7d4472a7d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One-hot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For a dataset consisting of N elements (the elements can be characters (ACTG), tokens (n-grams), words, digits, ...), a one-hot vector is a 1 × N vector (list) used to distinguish each word in a vocabulary from every other word in the vocabulary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The vector consists of 0s in all cells with the exception of a single 1 in a cell used uniquely to identify the word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One-hot encoding ensures an “equality” of the tokens - f.e. that ML does not assume that higher numbers are more important or that the order of numbers has any significance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The reason for just a single 1 and the rest are zeros --- mutually distinct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75cc5fde72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75cc5fde7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7c2f72568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7c2f72568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One-hot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For a dataset consisting of N elements (the elements can be </a:t>
            </a:r>
            <a:r>
              <a:rPr lang="en-GB">
                <a:solidFill>
                  <a:srgbClr val="39464A"/>
                </a:solidFill>
              </a:rPr>
              <a:t>characters (ACTG), tokens (n-grams), words, digits, ...</a:t>
            </a:r>
            <a:r>
              <a:rPr lang="en-GB">
                <a:solidFill>
                  <a:schemeClr val="dk1"/>
                </a:solidFill>
              </a:rPr>
              <a:t>), a one-hot vector is a 1 × N </a:t>
            </a:r>
            <a:r>
              <a:rPr lang="en-GB">
                <a:solidFill>
                  <a:srgbClr val="39464A"/>
                </a:solidFill>
              </a:rPr>
              <a:t>vector </a:t>
            </a:r>
            <a:r>
              <a:rPr lang="en-GB">
                <a:solidFill>
                  <a:schemeClr val="dk1"/>
                </a:solidFill>
              </a:rPr>
              <a:t>(list) used to distinguish each word in a vocabulary from every other word in the vocabulary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The vector consists of 0s in all cells with the exception of a single 1 in a cell used uniquely to identify the word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One-hot encoding ensures an “equality” of the tokens - f.e. that ML does not assume that higher numbers are more important or that the order of numbers has any </a:t>
            </a:r>
            <a:r>
              <a:rPr lang="en-GB">
                <a:solidFill>
                  <a:srgbClr val="39464A"/>
                </a:solidFill>
              </a:rPr>
              <a:t>significance</a:t>
            </a:r>
            <a:endParaRPr>
              <a:solidFill>
                <a:srgbClr val="39464A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39464A"/>
              </a:buClr>
              <a:buSzPts val="1100"/>
              <a:buChar char="-"/>
            </a:pPr>
            <a:r>
              <a:t/>
            </a:r>
            <a:endParaRPr>
              <a:solidFill>
                <a:srgbClr val="39464A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39464A"/>
              </a:buClr>
              <a:buSzPts val="1100"/>
              <a:buChar char="-"/>
            </a:pPr>
            <a:r>
              <a:rPr lang="en-GB">
                <a:solidFill>
                  <a:srgbClr val="39464A"/>
                </a:solidFill>
              </a:rPr>
              <a:t>The reason for just a single 1 and the rest are zeros --- mutually distinct features</a:t>
            </a:r>
            <a:endParaRPr>
              <a:solidFill>
                <a:srgbClr val="39464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7da268904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27da268904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162331903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162331903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7da268904a_3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7da268904a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7da268904a_4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7da268904a_4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75910a05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75910a05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</a:t>
            </a:r>
            <a:r>
              <a:rPr lang="en-GB"/>
              <a:t>erceptron - a computer model or computerized machine devised to represent or simulate the ability of the brain to recognize and discriminate.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7da268904a_3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7da268904a_3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16b2d656b2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16b2d656b2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 https://www.javatpoint.com/epoch-in-machine-learning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16371354b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216371354b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16b2d656b2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216b2d656b2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555555"/>
                </a:solidFill>
                <a:highlight>
                  <a:srgbClr val="F8F8F8"/>
                </a:highlight>
              </a:rPr>
              <a:t>Source</a:t>
            </a:r>
            <a:endParaRPr sz="900">
              <a:solidFill>
                <a:srgbClr val="555555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555555"/>
                </a:solidFill>
                <a:highlight>
                  <a:srgbClr val="F8F8F8"/>
                </a:highlight>
              </a:rPr>
              <a:t>Adam: A Method for Stochastic Optimization, 2015.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554c0e189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554c0e189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Imagine NN remember each data point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155cfb638b1_6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155cfb638b1_6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Imagine NN remember each data point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7da268904a_3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27da268904a_3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27c4efa6f2f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27c4efa6f2f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2162331903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2162331903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155cfb638b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155cfb638b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start with random weights, get some prediction and improve on it (we want high values where true label is)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https://www.researchgate.net/figure/MLP-deep-learning-architecture_fig5_321341597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https://www.researchgate.net/figure/A-Basic-sigmoid-function-with-two-parameters-c1-and-c2-as-commonly-used-for-subitizing_fig2_325868989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55c57ecc8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55c57ecc8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27da268904a_4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27da268904a_4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1e6fc3ee82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1e6fc3ee82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21941b75eae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21941b75ea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27c4efa6f2f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27c4efa6f2f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16233190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16233190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Img source </a:t>
            </a:r>
            <a:r>
              <a:rPr lang="en-GB"/>
              <a:t>https://www.edureka.co/blog/classification-in-machine-learning/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c4efa6f2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c4efa6f2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5512a6e33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5512a6e33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regression - with multiple variables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e4b869acc0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e4b869acc0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162331903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162331903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Walk through every line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0.jpg"/><Relationship Id="rId4" Type="http://schemas.openxmlformats.org/officeDocument/2006/relationships/image" Target="../media/image16.png"/><Relationship Id="rId5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MU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"/>
          <p:cNvSpPr txBox="1"/>
          <p:nvPr>
            <p:ph type="ctrTitle"/>
          </p:nvPr>
        </p:nvSpPr>
        <p:spPr>
          <a:xfrm>
            <a:off x="671362" y="2845693"/>
            <a:ext cx="57318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A9C0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2"/>
          <p:cNvSpPr txBox="1"/>
          <p:nvPr>
            <p:ph idx="1" type="subTitle"/>
          </p:nvPr>
        </p:nvSpPr>
        <p:spPr>
          <a:xfrm>
            <a:off x="671362" y="2069538"/>
            <a:ext cx="36618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39464A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56" name="Google Shape;5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5191" y="298309"/>
            <a:ext cx="935530" cy="935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9021" y="381483"/>
            <a:ext cx="2857747" cy="82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s">
  <p:cSld name="Two Contents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"/>
          <p:cNvSpPr txBox="1"/>
          <p:nvPr>
            <p:ph type="title"/>
          </p:nvPr>
        </p:nvSpPr>
        <p:spPr>
          <a:xfrm>
            <a:off x="350044" y="273844"/>
            <a:ext cx="8443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A9C0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8" name="Google Shape;158;p11"/>
          <p:cNvSpPr txBox="1"/>
          <p:nvPr>
            <p:ph idx="1" type="body"/>
          </p:nvPr>
        </p:nvSpPr>
        <p:spPr>
          <a:xfrm>
            <a:off x="350044" y="1142999"/>
            <a:ext cx="4164900" cy="32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9" name="Google Shape;159;p11"/>
          <p:cNvSpPr txBox="1"/>
          <p:nvPr>
            <p:ph idx="2" type="body"/>
          </p:nvPr>
        </p:nvSpPr>
        <p:spPr>
          <a:xfrm>
            <a:off x="4629149" y="1142999"/>
            <a:ext cx="4164900" cy="32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1" type="ftr"/>
          </p:nvPr>
        </p:nvSpPr>
        <p:spPr>
          <a:xfrm>
            <a:off x="2500439" y="4806193"/>
            <a:ext cx="59154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1" name="Google Shape;161;p11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Title">
  <p:cSld name="Content with Title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"/>
          <p:cNvSpPr txBox="1"/>
          <p:nvPr>
            <p:ph type="title"/>
          </p:nvPr>
        </p:nvSpPr>
        <p:spPr>
          <a:xfrm>
            <a:off x="350044" y="273844"/>
            <a:ext cx="8443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A9C0"/>
              </a:buClr>
              <a:buSzPts val="27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4" name="Google Shape;164;p12"/>
          <p:cNvSpPr txBox="1"/>
          <p:nvPr>
            <p:ph idx="1" type="body"/>
          </p:nvPr>
        </p:nvSpPr>
        <p:spPr>
          <a:xfrm>
            <a:off x="3887391" y="1143389"/>
            <a:ext cx="4906500" cy="32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indent="-3238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‒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Char char="‒"/>
              <a:defRPr/>
            </a:lvl4pPr>
            <a:lvl5pPr indent="-3048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65" name="Google Shape;165;p12"/>
          <p:cNvSpPr txBox="1"/>
          <p:nvPr>
            <p:ph idx="2" type="body"/>
          </p:nvPr>
        </p:nvSpPr>
        <p:spPr>
          <a:xfrm>
            <a:off x="350044" y="1142999"/>
            <a:ext cx="3228900" cy="3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21A9C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66" name="Google Shape;166;p12"/>
          <p:cNvSpPr txBox="1"/>
          <p:nvPr>
            <p:ph idx="11" type="ftr"/>
          </p:nvPr>
        </p:nvSpPr>
        <p:spPr>
          <a:xfrm>
            <a:off x="2500439" y="4806193"/>
            <a:ext cx="59154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12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enom nadpis" type="titleOnly">
  <p:cSld name="TITLE_ONL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"/>
          <p:cNvSpPr txBox="1"/>
          <p:nvPr>
            <p:ph type="title"/>
          </p:nvPr>
        </p:nvSpPr>
        <p:spPr>
          <a:xfrm>
            <a:off x="350044" y="273844"/>
            <a:ext cx="8443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A9C0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0" name="Google Shape;170;p13"/>
          <p:cNvSpPr txBox="1"/>
          <p:nvPr>
            <p:ph idx="11" type="ftr"/>
          </p:nvPr>
        </p:nvSpPr>
        <p:spPr>
          <a:xfrm>
            <a:off x="2500439" y="4806193"/>
            <a:ext cx="59154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1" name="Google Shape;171;p13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ázdný" type="blank">
  <p:cSld name="BLANK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4"/>
          <p:cNvSpPr txBox="1"/>
          <p:nvPr>
            <p:ph idx="11" type="ftr"/>
          </p:nvPr>
        </p:nvSpPr>
        <p:spPr>
          <a:xfrm>
            <a:off x="2500439" y="4806193"/>
            <a:ext cx="59154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4" name="Google Shape;174;p14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 layout 4">
    <p:bg>
      <p:bgPr>
        <a:solidFill>
          <a:srgbClr val="FFFFFF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7" name="Google Shape;177;p15"/>
          <p:cNvGrpSpPr/>
          <p:nvPr/>
        </p:nvGrpSpPr>
        <p:grpSpPr>
          <a:xfrm>
            <a:off x="2" y="4713898"/>
            <a:ext cx="3047923" cy="429600"/>
            <a:chOff x="-73" y="4713898"/>
            <a:chExt cx="3047923" cy="429600"/>
          </a:xfrm>
        </p:grpSpPr>
        <p:sp>
          <p:nvSpPr>
            <p:cNvPr id="178" name="Google Shape;178;p15"/>
            <p:cNvSpPr/>
            <p:nvPr/>
          </p:nvSpPr>
          <p:spPr>
            <a:xfrm rot="-5400000">
              <a:off x="2452050" y="4547698"/>
              <a:ext cx="429600" cy="762000"/>
            </a:xfrm>
            <a:prstGeom prst="rtTriangl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5"/>
            <p:cNvSpPr/>
            <p:nvPr/>
          </p:nvSpPr>
          <p:spPr>
            <a:xfrm rot="-5400000">
              <a:off x="928119" y="4547698"/>
              <a:ext cx="429600" cy="762000"/>
            </a:xfrm>
            <a:prstGeom prst="rtTriangl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5"/>
            <p:cNvSpPr/>
            <p:nvPr/>
          </p:nvSpPr>
          <p:spPr>
            <a:xfrm flipH="1" rot="5400000">
              <a:off x="1689952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5"/>
            <p:cNvSpPr/>
            <p:nvPr/>
          </p:nvSpPr>
          <p:spPr>
            <a:xfrm flipH="1" rot="5400000">
              <a:off x="166127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2" name="Google Shape;182;p15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5"/>
          <p:cNvSpPr txBox="1"/>
          <p:nvPr>
            <p:ph type="title"/>
          </p:nvPr>
        </p:nvSpPr>
        <p:spPr>
          <a:xfrm>
            <a:off x="185350" y="352000"/>
            <a:ext cx="2683200" cy="40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Font typeface="Arial"/>
              <a:buNone/>
              <a:defRPr b="1" sz="30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184" name="Google Shape;18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algn="r">
              <a:lnSpc>
                <a:spcPct val="100000"/>
              </a:lnSpc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1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1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1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1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1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1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1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1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1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indent="-323850" lvl="1" marL="914400" rtl="0">
              <a:spcBef>
                <a:spcPts val="400"/>
              </a:spcBef>
              <a:spcAft>
                <a:spcPts val="0"/>
              </a:spcAft>
              <a:buSzPts val="1500"/>
              <a:buChar char="‒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‒"/>
              <a:defRPr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88" name="Google Shape;1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"/>
          <p:cNvSpPr txBox="1"/>
          <p:nvPr>
            <p:ph type="title"/>
          </p:nvPr>
        </p:nvSpPr>
        <p:spPr>
          <a:xfrm>
            <a:off x="350044" y="273844"/>
            <a:ext cx="8443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A9C0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3"/>
          <p:cNvSpPr txBox="1"/>
          <p:nvPr>
            <p:ph idx="1" type="body"/>
          </p:nvPr>
        </p:nvSpPr>
        <p:spPr>
          <a:xfrm>
            <a:off x="350044" y="1142999"/>
            <a:ext cx="8443800" cy="32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238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9464A"/>
              </a:buClr>
              <a:buSzPts val="1500"/>
              <a:buChar char="‒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1" name="Google Shape;61;p3"/>
          <p:cNvSpPr txBox="1"/>
          <p:nvPr>
            <p:ph idx="11" type="ftr"/>
          </p:nvPr>
        </p:nvSpPr>
        <p:spPr>
          <a:xfrm>
            <a:off x="2500439" y="4806193"/>
            <a:ext cx="59154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3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">
  <p:cSld name="Cover Slide">
    <p:bg>
      <p:bgPr>
        <a:noFill/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4"/>
          <p:cNvGrpSpPr/>
          <p:nvPr/>
        </p:nvGrpSpPr>
        <p:grpSpPr>
          <a:xfrm>
            <a:off x="-4762" y="0"/>
            <a:ext cx="9144000" cy="5143500"/>
            <a:chOff x="-6350" y="0"/>
            <a:chExt cx="12192000" cy="6858000"/>
          </a:xfrm>
        </p:grpSpPr>
        <p:sp>
          <p:nvSpPr>
            <p:cNvPr id="65" name="Google Shape;65;p4"/>
            <p:cNvSpPr/>
            <p:nvPr/>
          </p:nvSpPr>
          <p:spPr>
            <a:xfrm>
              <a:off x="-6350" y="0"/>
              <a:ext cx="12192000" cy="6858000"/>
            </a:xfrm>
            <a:custGeom>
              <a:rect b="b" l="l" r="r" t="t"/>
              <a:pathLst>
                <a:path extrusionOk="0" h="274320" w="487680">
                  <a:moveTo>
                    <a:pt x="0" y="0"/>
                  </a:moveTo>
                  <a:lnTo>
                    <a:pt x="0" y="274320"/>
                  </a:lnTo>
                  <a:lnTo>
                    <a:pt x="487680" y="274320"/>
                  </a:lnTo>
                  <a:lnTo>
                    <a:pt x="4876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8069250" y="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12637" y="32893"/>
                  </a:lnTo>
                  <a:lnTo>
                    <a:pt x="1" y="54864"/>
                  </a:lnTo>
                  <a:lnTo>
                    <a:pt x="31687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F5F6F6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5692775" y="0"/>
              <a:ext cx="3168650" cy="1371600"/>
            </a:xfrm>
            <a:custGeom>
              <a:rect b="b" l="l" r="r" t="t"/>
              <a:pathLst>
                <a:path extrusionOk="0" h="54864" w="126746">
                  <a:moveTo>
                    <a:pt x="0" y="0"/>
                  </a:moveTo>
                  <a:lnTo>
                    <a:pt x="31687" y="54864"/>
                  </a:lnTo>
                  <a:lnTo>
                    <a:pt x="95060" y="54864"/>
                  </a:lnTo>
                  <a:lnTo>
                    <a:pt x="107696" y="32893"/>
                  </a:lnTo>
                  <a:lnTo>
                    <a:pt x="126746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41375" y="0"/>
              <a:ext cx="3168675" cy="1371600"/>
            </a:xfrm>
            <a:custGeom>
              <a:rect b="b" l="l" r="r" t="t"/>
              <a:pathLst>
                <a:path extrusionOk="0" h="54864" w="126747">
                  <a:moveTo>
                    <a:pt x="1" y="0"/>
                  </a:moveTo>
                  <a:lnTo>
                    <a:pt x="31687" y="54864"/>
                  </a:lnTo>
                  <a:lnTo>
                    <a:pt x="95060" y="54864"/>
                  </a:lnTo>
                  <a:lnTo>
                    <a:pt x="1267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45750" y="0"/>
              <a:ext cx="1739900" cy="1371600"/>
            </a:xfrm>
            <a:custGeom>
              <a:rect b="b" l="l" r="r" t="t"/>
              <a:pathLst>
                <a:path extrusionOk="0" h="54864" w="69596">
                  <a:moveTo>
                    <a:pt x="0" y="0"/>
                  </a:moveTo>
                  <a:lnTo>
                    <a:pt x="31687" y="54864"/>
                  </a:lnTo>
                  <a:lnTo>
                    <a:pt x="69596" y="54864"/>
                  </a:lnTo>
                  <a:lnTo>
                    <a:pt x="69596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3317875" y="274320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19558" y="21019"/>
                  </a:lnTo>
                  <a:lnTo>
                    <a:pt x="0" y="54864"/>
                  </a:lnTo>
                  <a:lnTo>
                    <a:pt x="31687" y="109728"/>
                  </a:lnTo>
                  <a:lnTo>
                    <a:pt x="94996" y="109728"/>
                  </a:lnTo>
                  <a:lnTo>
                    <a:pt x="112522" y="79439"/>
                  </a:lnTo>
                  <a:lnTo>
                    <a:pt x="126683" y="54864"/>
                  </a:lnTo>
                  <a:lnTo>
                    <a:pt x="9499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-6350" y="274320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0" y="0"/>
                  </a:moveTo>
                  <a:lnTo>
                    <a:pt x="0" y="109728"/>
                  </a:lnTo>
                  <a:lnTo>
                    <a:pt x="37910" y="109728"/>
                  </a:lnTo>
                  <a:lnTo>
                    <a:pt x="69596" y="54864"/>
                  </a:lnTo>
                  <a:lnTo>
                    <a:pt x="37910" y="0"/>
                  </a:lnTo>
                  <a:close/>
                </a:path>
              </a:pathLst>
            </a:custGeom>
            <a:solidFill>
              <a:srgbClr val="F5F6F6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3317875" y="5486400"/>
              <a:ext cx="3167075" cy="1371600"/>
            </a:xfrm>
            <a:custGeom>
              <a:rect b="b" l="l" r="r" t="t"/>
              <a:pathLst>
                <a:path extrusionOk="0" h="54864" w="126683">
                  <a:moveTo>
                    <a:pt x="31687" y="0"/>
                  </a:moveTo>
                  <a:lnTo>
                    <a:pt x="18987" y="21971"/>
                  </a:lnTo>
                  <a:lnTo>
                    <a:pt x="0" y="54864"/>
                  </a:lnTo>
                  <a:lnTo>
                    <a:pt x="126683" y="54864"/>
                  </a:lnTo>
                  <a:lnTo>
                    <a:pt x="105601" y="18288"/>
                  </a:lnTo>
                  <a:lnTo>
                    <a:pt x="949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-6350" y="5486400"/>
              <a:ext cx="1739900" cy="1371600"/>
            </a:xfrm>
            <a:custGeom>
              <a:rect b="b" l="l" r="r" t="t"/>
              <a:pathLst>
                <a:path extrusionOk="0" h="54864" w="69596">
                  <a:moveTo>
                    <a:pt x="0" y="0"/>
                  </a:moveTo>
                  <a:lnTo>
                    <a:pt x="0" y="54864"/>
                  </a:lnTo>
                  <a:lnTo>
                    <a:pt x="69596" y="54864"/>
                  </a:lnTo>
                  <a:lnTo>
                    <a:pt x="37910" y="0"/>
                  </a:lnTo>
                  <a:close/>
                </a:path>
              </a:pathLst>
            </a:custGeom>
            <a:solidFill>
              <a:srgbClr val="F6F7F7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5692775" y="4114800"/>
              <a:ext cx="3168650" cy="2743200"/>
            </a:xfrm>
            <a:custGeom>
              <a:rect b="b" l="l" r="r" t="t"/>
              <a:pathLst>
                <a:path extrusionOk="0" h="109728" w="126746">
                  <a:moveTo>
                    <a:pt x="31687" y="0"/>
                  </a:moveTo>
                  <a:lnTo>
                    <a:pt x="17526" y="24575"/>
                  </a:lnTo>
                  <a:lnTo>
                    <a:pt x="0" y="54864"/>
                  </a:lnTo>
                  <a:lnTo>
                    <a:pt x="10605" y="73152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26746" y="54864"/>
                  </a:lnTo>
                  <a:lnTo>
                    <a:pt x="104077" y="15685"/>
                  </a:lnTo>
                  <a:lnTo>
                    <a:pt x="9506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6130925" y="4114800"/>
              <a:ext cx="354025" cy="614375"/>
            </a:xfrm>
            <a:custGeom>
              <a:rect b="b" l="l" r="r" t="t"/>
              <a:pathLst>
                <a:path extrusionOk="0" h="24575" w="14161">
                  <a:moveTo>
                    <a:pt x="14161" y="0"/>
                  </a:moveTo>
                  <a:lnTo>
                    <a:pt x="14161" y="0"/>
                  </a:lnTo>
                  <a:lnTo>
                    <a:pt x="0" y="24575"/>
                  </a:lnTo>
                  <a:lnTo>
                    <a:pt x="14161" y="0"/>
                  </a:lnTo>
                  <a:lnTo>
                    <a:pt x="14161" y="0"/>
                  </a:lnTo>
                  <a:lnTo>
                    <a:pt x="14161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5957875" y="5943600"/>
              <a:ext cx="527075" cy="914400"/>
            </a:xfrm>
            <a:custGeom>
              <a:rect b="b" l="l" r="r" t="t"/>
              <a:pathLst>
                <a:path extrusionOk="0" h="36576" w="21083">
                  <a:moveTo>
                    <a:pt x="1" y="0"/>
                  </a:moveTo>
                  <a:lnTo>
                    <a:pt x="21083" y="36576"/>
                  </a:lnTo>
                  <a:lnTo>
                    <a:pt x="21083" y="36576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FAFA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445750" y="411480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31687" y="0"/>
                  </a:moveTo>
                  <a:lnTo>
                    <a:pt x="0" y="54864"/>
                  </a:lnTo>
                  <a:lnTo>
                    <a:pt x="31687" y="109728"/>
                  </a:lnTo>
                  <a:lnTo>
                    <a:pt x="69596" y="109728"/>
                  </a:lnTo>
                  <a:lnTo>
                    <a:pt x="69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3317875" y="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0" y="54864"/>
                  </a:lnTo>
                  <a:lnTo>
                    <a:pt x="28512" y="104267"/>
                  </a:lnTo>
                  <a:lnTo>
                    <a:pt x="31687" y="109728"/>
                  </a:lnTo>
                  <a:lnTo>
                    <a:pt x="94996" y="109728"/>
                  </a:lnTo>
                  <a:lnTo>
                    <a:pt x="112840" y="78867"/>
                  </a:lnTo>
                  <a:lnTo>
                    <a:pt x="126683" y="54864"/>
                  </a:lnTo>
                  <a:lnTo>
                    <a:pt x="949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5692775" y="0"/>
              <a:ext cx="792175" cy="1371600"/>
            </a:xfrm>
            <a:custGeom>
              <a:rect b="b" l="l" r="r" t="t"/>
              <a:pathLst>
                <a:path extrusionOk="0" h="54864" w="31687">
                  <a:moveTo>
                    <a:pt x="0" y="0"/>
                  </a:moveTo>
                  <a:lnTo>
                    <a:pt x="0" y="0"/>
                  </a:lnTo>
                  <a:lnTo>
                    <a:pt x="31687" y="548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-6350" y="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0" y="0"/>
                  </a:moveTo>
                  <a:lnTo>
                    <a:pt x="0" y="109728"/>
                  </a:lnTo>
                  <a:lnTo>
                    <a:pt x="37910" y="109728"/>
                  </a:lnTo>
                  <a:lnTo>
                    <a:pt x="69596" y="54864"/>
                  </a:lnTo>
                  <a:lnTo>
                    <a:pt x="379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941375" y="0"/>
              <a:ext cx="792175" cy="1371600"/>
            </a:xfrm>
            <a:custGeom>
              <a:rect b="b" l="l" r="r" t="t"/>
              <a:pathLst>
                <a:path extrusionOk="0" h="54864" w="31687">
                  <a:moveTo>
                    <a:pt x="1" y="0"/>
                  </a:moveTo>
                  <a:lnTo>
                    <a:pt x="1" y="0"/>
                  </a:lnTo>
                  <a:lnTo>
                    <a:pt x="31687" y="548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8069250" y="274320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1" y="54864"/>
                  </a:lnTo>
                  <a:lnTo>
                    <a:pt x="9018" y="70549"/>
                  </a:lnTo>
                  <a:lnTo>
                    <a:pt x="31687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069250" y="5486400"/>
              <a:ext cx="3167075" cy="1371600"/>
            </a:xfrm>
            <a:custGeom>
              <a:rect b="b" l="l" r="r" t="t"/>
              <a:pathLst>
                <a:path extrusionOk="0" h="54864" w="126683">
                  <a:moveTo>
                    <a:pt x="31687" y="0"/>
                  </a:moveTo>
                  <a:lnTo>
                    <a:pt x="1" y="54864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F5F6F6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8069250" y="5486400"/>
              <a:ext cx="792175" cy="1371600"/>
            </a:xfrm>
            <a:custGeom>
              <a:rect b="b" l="l" r="r" t="t"/>
              <a:pathLst>
                <a:path extrusionOk="0" h="54864" w="31687">
                  <a:moveTo>
                    <a:pt x="31687" y="0"/>
                  </a:moveTo>
                  <a:lnTo>
                    <a:pt x="1" y="54864"/>
                  </a:lnTo>
                  <a:lnTo>
                    <a:pt x="1" y="54864"/>
                  </a:lnTo>
                  <a:lnTo>
                    <a:pt x="31687" y="0"/>
                  </a:lnTo>
                  <a:lnTo>
                    <a:pt x="31687" y="0"/>
                  </a:lnTo>
                  <a:lnTo>
                    <a:pt x="31687" y="0"/>
                  </a:lnTo>
                  <a:close/>
                </a:path>
              </a:pathLst>
            </a:custGeom>
            <a:solidFill>
              <a:srgbClr val="F3F4F4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5692775" y="1371600"/>
              <a:ext cx="792175" cy="2743200"/>
            </a:xfrm>
            <a:custGeom>
              <a:rect b="b" l="l" r="r" t="t"/>
              <a:pathLst>
                <a:path extrusionOk="0" h="109728" w="31687">
                  <a:moveTo>
                    <a:pt x="31687" y="0"/>
                  </a:moveTo>
                  <a:lnTo>
                    <a:pt x="17844" y="24003"/>
                  </a:lnTo>
                  <a:lnTo>
                    <a:pt x="0" y="54864"/>
                  </a:lnTo>
                  <a:lnTo>
                    <a:pt x="31687" y="109728"/>
                  </a:lnTo>
                  <a:lnTo>
                    <a:pt x="64" y="54864"/>
                  </a:lnTo>
                  <a:lnTo>
                    <a:pt x="31687" y="0"/>
                  </a:lnTo>
                  <a:close/>
                </a:path>
              </a:pathLst>
            </a:custGeom>
            <a:solidFill>
              <a:srgbClr val="F6F7F7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5692775" y="2743200"/>
              <a:ext cx="792175" cy="1371600"/>
            </a:xfrm>
            <a:custGeom>
              <a:rect b="b" l="l" r="r" t="t"/>
              <a:pathLst>
                <a:path extrusionOk="0" h="54864" w="31687">
                  <a:moveTo>
                    <a:pt x="0" y="0"/>
                  </a:moveTo>
                  <a:lnTo>
                    <a:pt x="0" y="0"/>
                  </a:lnTo>
                  <a:lnTo>
                    <a:pt x="31687" y="548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5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6138850" y="1371600"/>
              <a:ext cx="346100" cy="600075"/>
            </a:xfrm>
            <a:custGeom>
              <a:rect b="b" l="l" r="r" t="t"/>
              <a:pathLst>
                <a:path extrusionOk="0" h="24003" w="13844">
                  <a:moveTo>
                    <a:pt x="13844" y="0"/>
                  </a:moveTo>
                  <a:lnTo>
                    <a:pt x="13844" y="0"/>
                  </a:lnTo>
                  <a:lnTo>
                    <a:pt x="1" y="24003"/>
                  </a:lnTo>
                  <a:lnTo>
                    <a:pt x="13844" y="0"/>
                  </a:lnTo>
                  <a:lnTo>
                    <a:pt x="13844" y="0"/>
                  </a:lnTo>
                  <a:lnTo>
                    <a:pt x="13844" y="0"/>
                  </a:lnTo>
                  <a:close/>
                </a:path>
              </a:pathLst>
            </a:custGeom>
            <a:solidFill>
              <a:srgbClr val="F6F7F7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10445750" y="137160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31687" y="0"/>
                  </a:moveTo>
                  <a:lnTo>
                    <a:pt x="0" y="54864"/>
                  </a:lnTo>
                  <a:lnTo>
                    <a:pt x="31687" y="109728"/>
                  </a:lnTo>
                  <a:lnTo>
                    <a:pt x="69596" y="109728"/>
                  </a:lnTo>
                  <a:lnTo>
                    <a:pt x="69596" y="0"/>
                  </a:lnTo>
                  <a:close/>
                </a:path>
              </a:pathLst>
            </a:custGeom>
            <a:solidFill>
              <a:srgbClr val="F6F7F7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941375" y="1371600"/>
              <a:ext cx="3168675" cy="2743200"/>
            </a:xfrm>
            <a:custGeom>
              <a:rect b="b" l="l" r="r" t="t"/>
              <a:pathLst>
                <a:path extrusionOk="0" h="109728" w="126747">
                  <a:moveTo>
                    <a:pt x="31687" y="0"/>
                  </a:moveTo>
                  <a:lnTo>
                    <a:pt x="1" y="54864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14618" y="75883"/>
                  </a:lnTo>
                  <a:lnTo>
                    <a:pt x="126747" y="54864"/>
                  </a:lnTo>
                  <a:lnTo>
                    <a:pt x="123572" y="49403"/>
                  </a:lnTo>
                  <a:lnTo>
                    <a:pt x="95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5694350" y="137160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24" y="0"/>
                  </a:moveTo>
                  <a:lnTo>
                    <a:pt x="1" y="54864"/>
                  </a:lnTo>
                  <a:lnTo>
                    <a:pt x="31624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941375" y="4114800"/>
              <a:ext cx="3168675" cy="2743200"/>
            </a:xfrm>
            <a:custGeom>
              <a:rect b="b" l="l" r="r" t="t"/>
              <a:pathLst>
                <a:path extrusionOk="0" h="109728" w="126747">
                  <a:moveTo>
                    <a:pt x="31687" y="0"/>
                  </a:moveTo>
                  <a:lnTo>
                    <a:pt x="1" y="54864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14047" y="76835"/>
                  </a:lnTo>
                  <a:lnTo>
                    <a:pt x="126747" y="54864"/>
                  </a:lnTo>
                  <a:lnTo>
                    <a:pt x="95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3792525" y="5486400"/>
              <a:ext cx="317525" cy="549275"/>
            </a:xfrm>
            <a:custGeom>
              <a:rect b="b" l="l" r="r" t="t"/>
              <a:pathLst>
                <a:path extrusionOk="0" h="21971" w="12701">
                  <a:moveTo>
                    <a:pt x="12701" y="0"/>
                  </a:moveTo>
                  <a:lnTo>
                    <a:pt x="12701" y="0"/>
                  </a:lnTo>
                  <a:lnTo>
                    <a:pt x="1" y="21971"/>
                  </a:lnTo>
                  <a:lnTo>
                    <a:pt x="12701" y="0"/>
                  </a:lnTo>
                  <a:lnTo>
                    <a:pt x="12701" y="0"/>
                  </a:lnTo>
                  <a:lnTo>
                    <a:pt x="127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3" name="Google Shape;93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" y="0"/>
            <a:ext cx="914392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"/>
          <p:cNvSpPr txBox="1"/>
          <p:nvPr>
            <p:ph type="ctrTitle"/>
          </p:nvPr>
        </p:nvSpPr>
        <p:spPr>
          <a:xfrm>
            <a:off x="523280" y="1921668"/>
            <a:ext cx="8097300" cy="176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A9C0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4"/>
          <p:cNvSpPr txBox="1"/>
          <p:nvPr>
            <p:ph idx="1" type="subTitle"/>
          </p:nvPr>
        </p:nvSpPr>
        <p:spPr>
          <a:xfrm>
            <a:off x="523280" y="3829049"/>
            <a:ext cx="80973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39464A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96" name="Google Shape;9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021" y="381483"/>
            <a:ext cx="2857747" cy="82057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 sz="1300">
                <a:solidFill>
                  <a:srgbClr val="39464A"/>
                </a:solidFill>
              </a:defRPr>
            </a:lvl1pPr>
            <a:lvl2pPr lvl="1">
              <a:buNone/>
              <a:defRPr sz="1300">
                <a:solidFill>
                  <a:srgbClr val="39464A"/>
                </a:solidFill>
              </a:defRPr>
            </a:lvl2pPr>
            <a:lvl3pPr lvl="2">
              <a:buNone/>
              <a:defRPr sz="1300">
                <a:solidFill>
                  <a:srgbClr val="39464A"/>
                </a:solidFill>
              </a:defRPr>
            </a:lvl3pPr>
            <a:lvl4pPr lvl="3">
              <a:buNone/>
              <a:defRPr sz="1300">
                <a:solidFill>
                  <a:srgbClr val="39464A"/>
                </a:solidFill>
              </a:defRPr>
            </a:lvl4pPr>
            <a:lvl5pPr lvl="4">
              <a:buNone/>
              <a:defRPr sz="1300">
                <a:solidFill>
                  <a:srgbClr val="39464A"/>
                </a:solidFill>
              </a:defRPr>
            </a:lvl5pPr>
            <a:lvl6pPr lvl="5">
              <a:buNone/>
              <a:defRPr sz="1300">
                <a:solidFill>
                  <a:srgbClr val="39464A"/>
                </a:solidFill>
              </a:defRPr>
            </a:lvl6pPr>
            <a:lvl7pPr lvl="6">
              <a:buNone/>
              <a:defRPr sz="1300">
                <a:solidFill>
                  <a:srgbClr val="39464A"/>
                </a:solidFill>
              </a:defRPr>
            </a:lvl7pPr>
            <a:lvl8pPr lvl="7">
              <a:buNone/>
              <a:defRPr sz="1300">
                <a:solidFill>
                  <a:srgbClr val="39464A"/>
                </a:solidFill>
              </a:defRPr>
            </a:lvl8pPr>
            <a:lvl9pPr lvl="8">
              <a:buNone/>
              <a:defRPr sz="1300">
                <a:solidFill>
                  <a:srgbClr val="39464A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BUT">
  <p:cSld name="Cover Slide B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4" y="0"/>
            <a:ext cx="91417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5"/>
          <p:cNvSpPr txBox="1"/>
          <p:nvPr>
            <p:ph type="ctrTitle"/>
          </p:nvPr>
        </p:nvSpPr>
        <p:spPr>
          <a:xfrm>
            <a:off x="671362" y="2845693"/>
            <a:ext cx="57318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A9C0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5"/>
          <p:cNvSpPr txBox="1"/>
          <p:nvPr>
            <p:ph idx="1" type="subTitle"/>
          </p:nvPr>
        </p:nvSpPr>
        <p:spPr>
          <a:xfrm>
            <a:off x="671362" y="2069538"/>
            <a:ext cx="36618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39464A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102" name="Google Shape;10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80860" y="476161"/>
            <a:ext cx="1839860" cy="5882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9021" y="381483"/>
            <a:ext cx="2857747" cy="82057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 sz="1300">
                <a:solidFill>
                  <a:srgbClr val="39464A"/>
                </a:solidFill>
              </a:defRPr>
            </a:lvl1pPr>
            <a:lvl2pPr lvl="1">
              <a:buNone/>
              <a:defRPr sz="1300">
                <a:solidFill>
                  <a:srgbClr val="39464A"/>
                </a:solidFill>
              </a:defRPr>
            </a:lvl2pPr>
            <a:lvl3pPr lvl="2">
              <a:buNone/>
              <a:defRPr sz="1300">
                <a:solidFill>
                  <a:srgbClr val="39464A"/>
                </a:solidFill>
              </a:defRPr>
            </a:lvl3pPr>
            <a:lvl4pPr lvl="3">
              <a:buNone/>
              <a:defRPr sz="1300">
                <a:solidFill>
                  <a:srgbClr val="39464A"/>
                </a:solidFill>
              </a:defRPr>
            </a:lvl4pPr>
            <a:lvl5pPr lvl="4">
              <a:buNone/>
              <a:defRPr sz="1300">
                <a:solidFill>
                  <a:srgbClr val="39464A"/>
                </a:solidFill>
              </a:defRPr>
            </a:lvl5pPr>
            <a:lvl6pPr lvl="5">
              <a:buNone/>
              <a:defRPr sz="1300">
                <a:solidFill>
                  <a:srgbClr val="39464A"/>
                </a:solidFill>
              </a:defRPr>
            </a:lvl6pPr>
            <a:lvl7pPr lvl="6">
              <a:buNone/>
              <a:defRPr sz="1300">
                <a:solidFill>
                  <a:srgbClr val="39464A"/>
                </a:solidFill>
              </a:defRPr>
            </a:lvl7pPr>
            <a:lvl8pPr lvl="7">
              <a:buNone/>
              <a:defRPr sz="1300">
                <a:solidFill>
                  <a:srgbClr val="39464A"/>
                </a:solidFill>
              </a:defRPr>
            </a:lvl8pPr>
            <a:lvl9pPr lvl="8">
              <a:buNone/>
              <a:defRPr sz="1300">
                <a:solidFill>
                  <a:srgbClr val="39464A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pter Slide" type="secHead">
  <p:cSld name="SECTION_HEADER">
    <p:bg>
      <p:bgPr>
        <a:noFill/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6"/>
          <p:cNvGrpSpPr/>
          <p:nvPr/>
        </p:nvGrpSpPr>
        <p:grpSpPr>
          <a:xfrm>
            <a:off x="-4762" y="0"/>
            <a:ext cx="9144000" cy="5143500"/>
            <a:chOff x="-6350" y="0"/>
            <a:chExt cx="12192000" cy="6858000"/>
          </a:xfrm>
        </p:grpSpPr>
        <p:sp>
          <p:nvSpPr>
            <p:cNvPr id="107" name="Google Shape;107;p6"/>
            <p:cNvSpPr/>
            <p:nvPr/>
          </p:nvSpPr>
          <p:spPr>
            <a:xfrm>
              <a:off x="-6350" y="0"/>
              <a:ext cx="12192000" cy="6858000"/>
            </a:xfrm>
            <a:custGeom>
              <a:rect b="b" l="l" r="r" t="t"/>
              <a:pathLst>
                <a:path extrusionOk="0" h="274320" w="487680">
                  <a:moveTo>
                    <a:pt x="0" y="0"/>
                  </a:moveTo>
                  <a:lnTo>
                    <a:pt x="0" y="274320"/>
                  </a:lnTo>
                  <a:lnTo>
                    <a:pt x="487680" y="274320"/>
                  </a:lnTo>
                  <a:lnTo>
                    <a:pt x="487680" y="0"/>
                  </a:lnTo>
                  <a:close/>
                </a:path>
              </a:pathLst>
            </a:custGeom>
            <a:solidFill>
              <a:srgbClr val="7AC143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8069250" y="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12637" y="32893"/>
                  </a:lnTo>
                  <a:lnTo>
                    <a:pt x="1" y="54864"/>
                  </a:lnTo>
                  <a:lnTo>
                    <a:pt x="31687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75BA4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5692775" y="0"/>
              <a:ext cx="3168650" cy="1371600"/>
            </a:xfrm>
            <a:custGeom>
              <a:rect b="b" l="l" r="r" t="t"/>
              <a:pathLst>
                <a:path extrusionOk="0" h="54864" w="126746">
                  <a:moveTo>
                    <a:pt x="0" y="0"/>
                  </a:moveTo>
                  <a:lnTo>
                    <a:pt x="31687" y="54864"/>
                  </a:lnTo>
                  <a:lnTo>
                    <a:pt x="95060" y="54864"/>
                  </a:lnTo>
                  <a:lnTo>
                    <a:pt x="107696" y="32893"/>
                  </a:lnTo>
                  <a:lnTo>
                    <a:pt x="126746" y="0"/>
                  </a:lnTo>
                  <a:close/>
                </a:path>
              </a:pathLst>
            </a:custGeom>
            <a:solidFill>
              <a:srgbClr val="73B740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941375" y="0"/>
              <a:ext cx="3168675" cy="1371600"/>
            </a:xfrm>
            <a:custGeom>
              <a:rect b="b" l="l" r="r" t="t"/>
              <a:pathLst>
                <a:path extrusionOk="0" h="54864" w="126747">
                  <a:moveTo>
                    <a:pt x="1" y="0"/>
                  </a:moveTo>
                  <a:lnTo>
                    <a:pt x="31687" y="54864"/>
                  </a:lnTo>
                  <a:lnTo>
                    <a:pt x="95060" y="54864"/>
                  </a:lnTo>
                  <a:lnTo>
                    <a:pt x="126747" y="0"/>
                  </a:lnTo>
                  <a:close/>
                </a:path>
              </a:pathLst>
            </a:custGeom>
            <a:solidFill>
              <a:srgbClr val="7AC143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10445750" y="0"/>
              <a:ext cx="1739900" cy="1371600"/>
            </a:xfrm>
            <a:custGeom>
              <a:rect b="b" l="l" r="r" t="t"/>
              <a:pathLst>
                <a:path extrusionOk="0" h="54864" w="69596">
                  <a:moveTo>
                    <a:pt x="0" y="0"/>
                  </a:moveTo>
                  <a:lnTo>
                    <a:pt x="31687" y="54864"/>
                  </a:lnTo>
                  <a:lnTo>
                    <a:pt x="69596" y="54864"/>
                  </a:lnTo>
                  <a:lnTo>
                    <a:pt x="69596" y="0"/>
                  </a:lnTo>
                  <a:close/>
                </a:path>
              </a:pathLst>
            </a:custGeom>
            <a:solidFill>
              <a:srgbClr val="73B740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3317875" y="274320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19558" y="21019"/>
                  </a:lnTo>
                  <a:lnTo>
                    <a:pt x="0" y="54864"/>
                  </a:lnTo>
                  <a:lnTo>
                    <a:pt x="31687" y="109728"/>
                  </a:lnTo>
                  <a:lnTo>
                    <a:pt x="94996" y="109728"/>
                  </a:lnTo>
                  <a:lnTo>
                    <a:pt x="112522" y="79439"/>
                  </a:lnTo>
                  <a:lnTo>
                    <a:pt x="126683" y="54864"/>
                  </a:lnTo>
                  <a:lnTo>
                    <a:pt x="94996" y="0"/>
                  </a:lnTo>
                  <a:close/>
                </a:path>
              </a:pathLst>
            </a:custGeom>
            <a:solidFill>
              <a:srgbClr val="77BD42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-6350" y="274320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0" y="0"/>
                  </a:moveTo>
                  <a:lnTo>
                    <a:pt x="0" y="109728"/>
                  </a:lnTo>
                  <a:lnTo>
                    <a:pt x="37910" y="109728"/>
                  </a:lnTo>
                  <a:lnTo>
                    <a:pt x="69596" y="54864"/>
                  </a:lnTo>
                  <a:lnTo>
                    <a:pt x="37910" y="0"/>
                  </a:lnTo>
                  <a:close/>
                </a:path>
              </a:pathLst>
            </a:custGeom>
            <a:solidFill>
              <a:srgbClr val="75BA4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3317875" y="5486400"/>
              <a:ext cx="3167075" cy="1371600"/>
            </a:xfrm>
            <a:custGeom>
              <a:rect b="b" l="l" r="r" t="t"/>
              <a:pathLst>
                <a:path extrusionOk="0" h="54864" w="126683">
                  <a:moveTo>
                    <a:pt x="31687" y="0"/>
                  </a:moveTo>
                  <a:lnTo>
                    <a:pt x="18987" y="21971"/>
                  </a:lnTo>
                  <a:lnTo>
                    <a:pt x="0" y="54864"/>
                  </a:lnTo>
                  <a:lnTo>
                    <a:pt x="126683" y="54864"/>
                  </a:lnTo>
                  <a:lnTo>
                    <a:pt x="105601" y="18288"/>
                  </a:lnTo>
                  <a:lnTo>
                    <a:pt x="94996" y="0"/>
                  </a:lnTo>
                  <a:close/>
                </a:path>
              </a:pathLst>
            </a:custGeom>
            <a:solidFill>
              <a:srgbClr val="7AC143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-6350" y="5486400"/>
              <a:ext cx="1739900" cy="1371600"/>
            </a:xfrm>
            <a:custGeom>
              <a:rect b="b" l="l" r="r" t="t"/>
              <a:pathLst>
                <a:path extrusionOk="0" h="54864" w="69596">
                  <a:moveTo>
                    <a:pt x="0" y="0"/>
                  </a:moveTo>
                  <a:lnTo>
                    <a:pt x="0" y="54864"/>
                  </a:lnTo>
                  <a:lnTo>
                    <a:pt x="69596" y="54864"/>
                  </a:lnTo>
                  <a:lnTo>
                    <a:pt x="37910" y="0"/>
                  </a:lnTo>
                  <a:close/>
                </a:path>
              </a:pathLst>
            </a:custGeom>
            <a:solidFill>
              <a:srgbClr val="76BB4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5692775" y="4114800"/>
              <a:ext cx="3168650" cy="2743200"/>
            </a:xfrm>
            <a:custGeom>
              <a:rect b="b" l="l" r="r" t="t"/>
              <a:pathLst>
                <a:path extrusionOk="0" h="109728" w="126746">
                  <a:moveTo>
                    <a:pt x="31687" y="0"/>
                  </a:moveTo>
                  <a:lnTo>
                    <a:pt x="17526" y="24575"/>
                  </a:lnTo>
                  <a:lnTo>
                    <a:pt x="0" y="54864"/>
                  </a:lnTo>
                  <a:lnTo>
                    <a:pt x="10605" y="73152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26746" y="54864"/>
                  </a:lnTo>
                  <a:lnTo>
                    <a:pt x="104077" y="15685"/>
                  </a:lnTo>
                  <a:lnTo>
                    <a:pt x="95060" y="0"/>
                  </a:lnTo>
                  <a:close/>
                </a:path>
              </a:pathLst>
            </a:custGeom>
            <a:solidFill>
              <a:srgbClr val="77BD42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10445750" y="411480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31687" y="0"/>
                  </a:moveTo>
                  <a:lnTo>
                    <a:pt x="0" y="54864"/>
                  </a:lnTo>
                  <a:lnTo>
                    <a:pt x="31687" y="109728"/>
                  </a:lnTo>
                  <a:lnTo>
                    <a:pt x="69596" y="109728"/>
                  </a:lnTo>
                  <a:lnTo>
                    <a:pt x="69596" y="0"/>
                  </a:lnTo>
                  <a:close/>
                </a:path>
              </a:pathLst>
            </a:custGeom>
            <a:solidFill>
              <a:srgbClr val="7AC143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3317875" y="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0" y="54864"/>
                  </a:lnTo>
                  <a:lnTo>
                    <a:pt x="28512" y="104267"/>
                  </a:lnTo>
                  <a:lnTo>
                    <a:pt x="31687" y="109728"/>
                  </a:lnTo>
                  <a:lnTo>
                    <a:pt x="94996" y="109728"/>
                  </a:lnTo>
                  <a:lnTo>
                    <a:pt x="112840" y="78867"/>
                  </a:lnTo>
                  <a:lnTo>
                    <a:pt x="126683" y="54864"/>
                  </a:lnTo>
                  <a:lnTo>
                    <a:pt x="94996" y="0"/>
                  </a:lnTo>
                  <a:close/>
                </a:path>
              </a:pathLst>
            </a:custGeom>
            <a:solidFill>
              <a:srgbClr val="7AC143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-6350" y="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0" y="0"/>
                  </a:moveTo>
                  <a:lnTo>
                    <a:pt x="0" y="109728"/>
                  </a:lnTo>
                  <a:lnTo>
                    <a:pt x="37910" y="109728"/>
                  </a:lnTo>
                  <a:lnTo>
                    <a:pt x="69596" y="54864"/>
                  </a:lnTo>
                  <a:lnTo>
                    <a:pt x="37910" y="0"/>
                  </a:lnTo>
                  <a:close/>
                </a:path>
              </a:pathLst>
            </a:custGeom>
            <a:solidFill>
              <a:srgbClr val="7AC143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8069250" y="274320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1" y="54864"/>
                  </a:lnTo>
                  <a:lnTo>
                    <a:pt x="9018" y="70549"/>
                  </a:lnTo>
                  <a:lnTo>
                    <a:pt x="31687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73B740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8069250" y="5486400"/>
              <a:ext cx="3167075" cy="1371600"/>
            </a:xfrm>
            <a:custGeom>
              <a:rect b="b" l="l" r="r" t="t"/>
              <a:pathLst>
                <a:path extrusionOk="0" h="54864" w="126683">
                  <a:moveTo>
                    <a:pt x="31687" y="0"/>
                  </a:moveTo>
                  <a:lnTo>
                    <a:pt x="1" y="54864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75BA4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0445750" y="137160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31687" y="0"/>
                  </a:moveTo>
                  <a:lnTo>
                    <a:pt x="0" y="54864"/>
                  </a:lnTo>
                  <a:lnTo>
                    <a:pt x="31687" y="109728"/>
                  </a:lnTo>
                  <a:lnTo>
                    <a:pt x="69596" y="109728"/>
                  </a:lnTo>
                  <a:lnTo>
                    <a:pt x="69596" y="0"/>
                  </a:lnTo>
                  <a:close/>
                </a:path>
              </a:pathLst>
            </a:custGeom>
            <a:solidFill>
              <a:srgbClr val="76BB4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941375" y="1371600"/>
              <a:ext cx="3168675" cy="2743200"/>
            </a:xfrm>
            <a:custGeom>
              <a:rect b="b" l="l" r="r" t="t"/>
              <a:pathLst>
                <a:path extrusionOk="0" h="109728" w="126747">
                  <a:moveTo>
                    <a:pt x="31687" y="0"/>
                  </a:moveTo>
                  <a:lnTo>
                    <a:pt x="1" y="54864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14618" y="75883"/>
                  </a:lnTo>
                  <a:lnTo>
                    <a:pt x="126747" y="54864"/>
                  </a:lnTo>
                  <a:lnTo>
                    <a:pt x="123572" y="49403"/>
                  </a:lnTo>
                  <a:lnTo>
                    <a:pt x="95060" y="0"/>
                  </a:lnTo>
                  <a:close/>
                </a:path>
              </a:pathLst>
            </a:custGeom>
            <a:solidFill>
              <a:srgbClr val="7AC143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5694350" y="137160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24" y="0"/>
                  </a:moveTo>
                  <a:lnTo>
                    <a:pt x="1" y="54864"/>
                  </a:lnTo>
                  <a:lnTo>
                    <a:pt x="31624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73B740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941375" y="4114800"/>
              <a:ext cx="3168675" cy="2743200"/>
            </a:xfrm>
            <a:custGeom>
              <a:rect b="b" l="l" r="r" t="t"/>
              <a:pathLst>
                <a:path extrusionOk="0" h="109728" w="126747">
                  <a:moveTo>
                    <a:pt x="31687" y="0"/>
                  </a:moveTo>
                  <a:lnTo>
                    <a:pt x="1" y="54864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14047" y="76835"/>
                  </a:lnTo>
                  <a:lnTo>
                    <a:pt x="126747" y="54864"/>
                  </a:lnTo>
                  <a:lnTo>
                    <a:pt x="95060" y="0"/>
                  </a:lnTo>
                  <a:close/>
                </a:path>
              </a:pathLst>
            </a:custGeom>
            <a:solidFill>
              <a:srgbClr val="7AC143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6"/>
          <p:cNvSpPr txBox="1"/>
          <p:nvPr>
            <p:ph type="title"/>
          </p:nvPr>
        </p:nvSpPr>
        <p:spPr>
          <a:xfrm>
            <a:off x="350044" y="273844"/>
            <a:ext cx="8443800" cy="256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6"/>
          <p:cNvSpPr txBox="1"/>
          <p:nvPr>
            <p:ph idx="1" type="body"/>
          </p:nvPr>
        </p:nvSpPr>
        <p:spPr>
          <a:xfrm>
            <a:off x="350044" y="2981326"/>
            <a:ext cx="8443800" cy="13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E9293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E9293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E9293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E9293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293"/>
              </a:buClr>
              <a:buSzPts val="1200"/>
              <a:buNone/>
              <a:defRPr sz="1200">
                <a:solidFill>
                  <a:srgbClr val="8E9293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293"/>
              </a:buClr>
              <a:buSzPts val="1200"/>
              <a:buNone/>
              <a:defRPr sz="1200">
                <a:solidFill>
                  <a:srgbClr val="8E9293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293"/>
              </a:buClr>
              <a:buSzPts val="1200"/>
              <a:buNone/>
              <a:defRPr sz="1200">
                <a:solidFill>
                  <a:srgbClr val="8E9293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293"/>
              </a:buClr>
              <a:buSzPts val="1200"/>
              <a:buNone/>
              <a:defRPr sz="1200">
                <a:solidFill>
                  <a:srgbClr val="8E9293"/>
                </a:solidFill>
              </a:defRPr>
            </a:lvl9pPr>
          </a:lstStyle>
          <a:p/>
        </p:txBody>
      </p:sp>
      <p:pic>
        <p:nvPicPr>
          <p:cNvPr id="128" name="Google Shape;128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8154" y="4817651"/>
            <a:ext cx="1246213" cy="15916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 sz="1300">
                <a:solidFill>
                  <a:schemeClr val="lt1"/>
                </a:solidFill>
              </a:defRPr>
            </a:lvl1pPr>
            <a:lvl2pPr lvl="1">
              <a:buNone/>
              <a:defRPr sz="1300">
                <a:solidFill>
                  <a:schemeClr val="lt1"/>
                </a:solidFill>
              </a:defRPr>
            </a:lvl2pPr>
            <a:lvl3pPr lvl="2">
              <a:buNone/>
              <a:defRPr sz="1300">
                <a:solidFill>
                  <a:schemeClr val="lt1"/>
                </a:solidFill>
              </a:defRPr>
            </a:lvl3pPr>
            <a:lvl4pPr lvl="3">
              <a:buNone/>
              <a:defRPr sz="1300">
                <a:solidFill>
                  <a:schemeClr val="lt1"/>
                </a:solidFill>
              </a:defRPr>
            </a:lvl4pPr>
            <a:lvl5pPr lvl="4">
              <a:buNone/>
              <a:defRPr sz="1300">
                <a:solidFill>
                  <a:schemeClr val="lt1"/>
                </a:solidFill>
              </a:defRPr>
            </a:lvl5pPr>
            <a:lvl6pPr lvl="5">
              <a:buNone/>
              <a:defRPr sz="1300">
                <a:solidFill>
                  <a:schemeClr val="lt1"/>
                </a:solidFill>
              </a:defRPr>
            </a:lvl6pPr>
            <a:lvl7pPr lvl="6">
              <a:buNone/>
              <a:defRPr sz="1300">
                <a:solidFill>
                  <a:schemeClr val="lt1"/>
                </a:solidFill>
              </a:defRPr>
            </a:lvl7pPr>
            <a:lvl8pPr lvl="7">
              <a:buNone/>
              <a:defRPr sz="1300">
                <a:solidFill>
                  <a:schemeClr val="lt1"/>
                </a:solidFill>
              </a:defRPr>
            </a:lvl8pPr>
            <a:lvl9pPr lvl="8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MU 01">
  <p:cSld name="Image MU 0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2" name="Google Shape;132;p7"/>
          <p:cNvSpPr txBox="1"/>
          <p:nvPr>
            <p:ph idx="1" type="body"/>
          </p:nvPr>
        </p:nvSpPr>
        <p:spPr>
          <a:xfrm>
            <a:off x="314325" y="2064619"/>
            <a:ext cx="2183400" cy="20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b="0" sz="17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133" name="Google Shape;13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83648" y="706329"/>
            <a:ext cx="528850" cy="528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36144" y="2807474"/>
            <a:ext cx="490884" cy="528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39330" y="2814693"/>
            <a:ext cx="617485" cy="448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244139" y="3912989"/>
            <a:ext cx="352881" cy="528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118083" y="1876105"/>
            <a:ext cx="604993" cy="377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MU 02">
  <p:cSld name="Image MU 0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0" name="Google Shape;140;p8"/>
          <p:cNvSpPr txBox="1"/>
          <p:nvPr>
            <p:ph idx="1" type="body"/>
          </p:nvPr>
        </p:nvSpPr>
        <p:spPr>
          <a:xfrm>
            <a:off x="314325" y="2064619"/>
            <a:ext cx="2183400" cy="20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b="0" sz="17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141" name="Google Shape;14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83648" y="706329"/>
            <a:ext cx="528850" cy="528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36144" y="2807474"/>
            <a:ext cx="490884" cy="528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39330" y="2814693"/>
            <a:ext cx="617485" cy="448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244139" y="3912989"/>
            <a:ext cx="352881" cy="528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118083" y="1876105"/>
            <a:ext cx="604993" cy="377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UT 01">
  <p:cSld name="Image BUT 0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8" name="Google Shape;148;p9"/>
          <p:cNvSpPr txBox="1"/>
          <p:nvPr>
            <p:ph idx="1" type="body"/>
          </p:nvPr>
        </p:nvSpPr>
        <p:spPr>
          <a:xfrm>
            <a:off x="314325" y="2064619"/>
            <a:ext cx="2183400" cy="20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b="0" sz="17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149" name="Google Shape;14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36144" y="2807474"/>
            <a:ext cx="490884" cy="528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55958" y="809305"/>
            <a:ext cx="604993" cy="377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UT 02">
  <p:cSld name="Image BUT 0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3" name="Google Shape;153;p10"/>
          <p:cNvSpPr txBox="1"/>
          <p:nvPr>
            <p:ph idx="1" type="body"/>
          </p:nvPr>
        </p:nvSpPr>
        <p:spPr>
          <a:xfrm>
            <a:off x="314325" y="2064619"/>
            <a:ext cx="2183400" cy="20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b="0" sz="17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‒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154" name="Google Shape;15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36144" y="2807474"/>
            <a:ext cx="490884" cy="528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55958" y="809305"/>
            <a:ext cx="604993" cy="377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5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7" name="Google Shape;7;p1"/>
            <p:cNvSpPr/>
            <p:nvPr/>
          </p:nvSpPr>
          <p:spPr>
            <a:xfrm>
              <a:off x="0" y="0"/>
              <a:ext cx="12192000" cy="6858000"/>
            </a:xfrm>
            <a:custGeom>
              <a:rect b="b" l="l" r="r" t="t"/>
              <a:pathLst>
                <a:path extrusionOk="0" h="274320" w="487680">
                  <a:moveTo>
                    <a:pt x="0" y="0"/>
                  </a:moveTo>
                  <a:lnTo>
                    <a:pt x="0" y="274320"/>
                  </a:lnTo>
                  <a:lnTo>
                    <a:pt x="487680" y="274320"/>
                  </a:lnTo>
                  <a:lnTo>
                    <a:pt x="4876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0" y="0"/>
              <a:ext cx="12192000" cy="6858000"/>
            </a:xfrm>
            <a:custGeom>
              <a:rect b="b" l="l" r="r" t="t"/>
              <a:pathLst>
                <a:path extrusionOk="0" fill="none" h="274320" w="487680">
                  <a:moveTo>
                    <a:pt x="0" y="274320"/>
                  </a:moveTo>
                  <a:lnTo>
                    <a:pt x="487680" y="274320"/>
                  </a:lnTo>
                  <a:lnTo>
                    <a:pt x="487680" y="0"/>
                  </a:lnTo>
                  <a:lnTo>
                    <a:pt x="0" y="0"/>
                  </a:lnTo>
                  <a:lnTo>
                    <a:pt x="0" y="27432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8075600" y="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15812" y="27432"/>
                  </a:lnTo>
                  <a:lnTo>
                    <a:pt x="1" y="54864"/>
                  </a:lnTo>
                  <a:lnTo>
                    <a:pt x="31687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F0F2F2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8075600" y="0"/>
              <a:ext cx="3167075" cy="2743200"/>
            </a:xfrm>
            <a:custGeom>
              <a:rect b="b" l="l" r="r" t="t"/>
              <a:pathLst>
                <a:path extrusionOk="0" fill="none" h="109728" w="126683">
                  <a:moveTo>
                    <a:pt x="94997" y="0"/>
                  </a:moveTo>
                  <a:lnTo>
                    <a:pt x="31687" y="0"/>
                  </a:lnTo>
                  <a:lnTo>
                    <a:pt x="31687" y="0"/>
                  </a:lnTo>
                  <a:lnTo>
                    <a:pt x="15812" y="27432"/>
                  </a:lnTo>
                  <a:lnTo>
                    <a:pt x="1" y="54864"/>
                  </a:lnTo>
                  <a:lnTo>
                    <a:pt x="1" y="54864"/>
                  </a:lnTo>
                  <a:lnTo>
                    <a:pt x="31687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5699125" y="0"/>
              <a:ext cx="3168650" cy="1371600"/>
            </a:xfrm>
            <a:custGeom>
              <a:rect b="b" l="l" r="r" t="t"/>
              <a:pathLst>
                <a:path extrusionOk="0" h="54864" w="126746">
                  <a:moveTo>
                    <a:pt x="0" y="0"/>
                  </a:moveTo>
                  <a:lnTo>
                    <a:pt x="31687" y="54864"/>
                  </a:lnTo>
                  <a:lnTo>
                    <a:pt x="95060" y="54864"/>
                  </a:lnTo>
                  <a:lnTo>
                    <a:pt x="110871" y="27432"/>
                  </a:lnTo>
                  <a:lnTo>
                    <a:pt x="126746" y="0"/>
                  </a:lnTo>
                  <a:close/>
                </a:path>
              </a:pathLst>
            </a:custGeom>
            <a:solidFill>
              <a:srgbClr val="F0F2F2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5699125" y="0"/>
              <a:ext cx="3168650" cy="1371600"/>
            </a:xfrm>
            <a:custGeom>
              <a:rect b="b" l="l" r="r" t="t"/>
              <a:pathLst>
                <a:path extrusionOk="0" fill="none" h="54864" w="126746">
                  <a:moveTo>
                    <a:pt x="12674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1687" y="54864"/>
                  </a:lnTo>
                  <a:lnTo>
                    <a:pt x="95060" y="54864"/>
                  </a:lnTo>
                  <a:lnTo>
                    <a:pt x="110871" y="27432"/>
                  </a:lnTo>
                  <a:lnTo>
                    <a:pt x="12674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452100" y="0"/>
              <a:ext cx="1739900" cy="1371600"/>
            </a:xfrm>
            <a:custGeom>
              <a:rect b="b" l="l" r="r" t="t"/>
              <a:pathLst>
                <a:path extrusionOk="0" h="54864" w="69596">
                  <a:moveTo>
                    <a:pt x="0" y="0"/>
                  </a:moveTo>
                  <a:lnTo>
                    <a:pt x="31687" y="54864"/>
                  </a:lnTo>
                  <a:lnTo>
                    <a:pt x="69596" y="54864"/>
                  </a:lnTo>
                  <a:lnTo>
                    <a:pt x="69596" y="0"/>
                  </a:lnTo>
                  <a:close/>
                </a:path>
              </a:pathLst>
            </a:custGeom>
            <a:solidFill>
              <a:srgbClr val="EBECED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0452100" y="0"/>
              <a:ext cx="1739900" cy="1371600"/>
            </a:xfrm>
            <a:custGeom>
              <a:rect b="b" l="l" r="r" t="t"/>
              <a:pathLst>
                <a:path extrusionOk="0" fill="none" h="54864" w="69596">
                  <a:moveTo>
                    <a:pt x="6959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1687" y="54864"/>
                  </a:lnTo>
                  <a:lnTo>
                    <a:pt x="69596" y="54864"/>
                  </a:lnTo>
                  <a:lnTo>
                    <a:pt x="6959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0452100" y="411480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31687" y="0"/>
                  </a:moveTo>
                  <a:lnTo>
                    <a:pt x="0" y="54864"/>
                  </a:lnTo>
                  <a:lnTo>
                    <a:pt x="31687" y="109728"/>
                  </a:lnTo>
                  <a:lnTo>
                    <a:pt x="69596" y="109728"/>
                  </a:lnTo>
                  <a:lnTo>
                    <a:pt x="69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0452100" y="4114800"/>
              <a:ext cx="1739900" cy="2743200"/>
            </a:xfrm>
            <a:custGeom>
              <a:rect b="b" l="l" r="r" t="t"/>
              <a:pathLst>
                <a:path extrusionOk="0" fill="none" h="109728" w="69596">
                  <a:moveTo>
                    <a:pt x="69596" y="0"/>
                  </a:moveTo>
                  <a:lnTo>
                    <a:pt x="31687" y="0"/>
                  </a:lnTo>
                  <a:lnTo>
                    <a:pt x="0" y="54864"/>
                  </a:lnTo>
                  <a:lnTo>
                    <a:pt x="31687" y="109728"/>
                  </a:lnTo>
                  <a:lnTo>
                    <a:pt x="69596" y="109728"/>
                  </a:lnTo>
                  <a:lnTo>
                    <a:pt x="6959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8075600" y="274320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1" y="54864"/>
                  </a:lnTo>
                  <a:lnTo>
                    <a:pt x="31687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F6F7F7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8075600" y="2743200"/>
              <a:ext cx="3167075" cy="2743200"/>
            </a:xfrm>
            <a:custGeom>
              <a:rect b="b" l="l" r="r" t="t"/>
              <a:pathLst>
                <a:path extrusionOk="0" fill="none" h="109728" w="126683">
                  <a:moveTo>
                    <a:pt x="94997" y="0"/>
                  </a:moveTo>
                  <a:lnTo>
                    <a:pt x="31687" y="0"/>
                  </a:lnTo>
                  <a:lnTo>
                    <a:pt x="31687" y="0"/>
                  </a:lnTo>
                  <a:lnTo>
                    <a:pt x="1" y="54864"/>
                  </a:lnTo>
                  <a:lnTo>
                    <a:pt x="1" y="54864"/>
                  </a:lnTo>
                  <a:lnTo>
                    <a:pt x="1" y="54864"/>
                  </a:lnTo>
                  <a:lnTo>
                    <a:pt x="31687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8075600" y="5486400"/>
              <a:ext cx="3167075" cy="1371600"/>
            </a:xfrm>
            <a:custGeom>
              <a:rect b="b" l="l" r="r" t="t"/>
              <a:pathLst>
                <a:path extrusionOk="0" h="54864" w="126683">
                  <a:moveTo>
                    <a:pt x="31687" y="0"/>
                  </a:moveTo>
                  <a:lnTo>
                    <a:pt x="1" y="54864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8075600" y="5486400"/>
              <a:ext cx="3167075" cy="1371600"/>
            </a:xfrm>
            <a:custGeom>
              <a:rect b="b" l="l" r="r" t="t"/>
              <a:pathLst>
                <a:path extrusionOk="0" fill="none" h="54864" w="126683">
                  <a:moveTo>
                    <a:pt x="94997" y="0"/>
                  </a:moveTo>
                  <a:lnTo>
                    <a:pt x="31687" y="0"/>
                  </a:lnTo>
                  <a:lnTo>
                    <a:pt x="1" y="54864"/>
                  </a:lnTo>
                  <a:lnTo>
                    <a:pt x="126683" y="54864"/>
                  </a:lnTo>
                  <a:lnTo>
                    <a:pt x="9499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5699125" y="1371600"/>
              <a:ext cx="792175" cy="2743200"/>
            </a:xfrm>
            <a:custGeom>
              <a:rect b="b" l="l" r="r" t="t"/>
              <a:pathLst>
                <a:path extrusionOk="0" h="109728" w="31687">
                  <a:moveTo>
                    <a:pt x="31687" y="0"/>
                  </a:moveTo>
                  <a:lnTo>
                    <a:pt x="0" y="54864"/>
                  </a:lnTo>
                  <a:lnTo>
                    <a:pt x="31687" y="109728"/>
                  </a:lnTo>
                  <a:lnTo>
                    <a:pt x="64" y="54864"/>
                  </a:lnTo>
                  <a:lnTo>
                    <a:pt x="31687" y="0"/>
                  </a:lnTo>
                  <a:close/>
                </a:path>
              </a:pathLst>
            </a:custGeom>
            <a:solidFill>
              <a:srgbClr val="EBECED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5699125" y="1371600"/>
              <a:ext cx="2376500" cy="2743200"/>
            </a:xfrm>
            <a:custGeom>
              <a:rect b="b" l="l" r="r" t="t"/>
              <a:pathLst>
                <a:path extrusionOk="0" fill="none" h="109728" w="95060">
                  <a:moveTo>
                    <a:pt x="31687" y="0"/>
                  </a:moveTo>
                  <a:lnTo>
                    <a:pt x="31687" y="0"/>
                  </a:lnTo>
                  <a:lnTo>
                    <a:pt x="0" y="54864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31687" y="109728"/>
                  </a:lnTo>
                  <a:lnTo>
                    <a:pt x="64" y="54864"/>
                  </a:lnTo>
                  <a:lnTo>
                    <a:pt x="3168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10452100" y="137160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31687" y="0"/>
                  </a:moveTo>
                  <a:lnTo>
                    <a:pt x="0" y="54864"/>
                  </a:lnTo>
                  <a:lnTo>
                    <a:pt x="31687" y="109728"/>
                  </a:lnTo>
                  <a:lnTo>
                    <a:pt x="69596" y="109728"/>
                  </a:lnTo>
                  <a:lnTo>
                    <a:pt x="69596" y="0"/>
                  </a:lnTo>
                  <a:close/>
                </a:path>
              </a:pathLst>
            </a:custGeom>
            <a:solidFill>
              <a:srgbClr val="F2F3F4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10452100" y="1371600"/>
              <a:ext cx="1739900" cy="2743200"/>
            </a:xfrm>
            <a:custGeom>
              <a:rect b="b" l="l" r="r" t="t"/>
              <a:pathLst>
                <a:path extrusionOk="0" fill="none" h="109728" w="69596">
                  <a:moveTo>
                    <a:pt x="69596" y="0"/>
                  </a:moveTo>
                  <a:lnTo>
                    <a:pt x="31687" y="0"/>
                  </a:lnTo>
                  <a:lnTo>
                    <a:pt x="0" y="54864"/>
                  </a:lnTo>
                  <a:lnTo>
                    <a:pt x="31687" y="109728"/>
                  </a:lnTo>
                  <a:lnTo>
                    <a:pt x="69596" y="109728"/>
                  </a:lnTo>
                  <a:lnTo>
                    <a:pt x="6959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5700700" y="137160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24" y="0"/>
                  </a:moveTo>
                  <a:lnTo>
                    <a:pt x="1" y="54864"/>
                  </a:lnTo>
                  <a:lnTo>
                    <a:pt x="31624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700700" y="1371600"/>
              <a:ext cx="3167075" cy="2743200"/>
            </a:xfrm>
            <a:custGeom>
              <a:rect b="b" l="l" r="r" t="t"/>
              <a:pathLst>
                <a:path extrusionOk="0" fill="none" h="109728" w="126683">
                  <a:moveTo>
                    <a:pt x="94997" y="0"/>
                  </a:moveTo>
                  <a:lnTo>
                    <a:pt x="94997" y="0"/>
                  </a:lnTo>
                  <a:lnTo>
                    <a:pt x="31624" y="0"/>
                  </a:lnTo>
                  <a:lnTo>
                    <a:pt x="1" y="54864"/>
                  </a:lnTo>
                  <a:lnTo>
                    <a:pt x="31624" y="109728"/>
                  </a:lnTo>
                  <a:lnTo>
                    <a:pt x="94997" y="109728"/>
                  </a:lnTo>
                  <a:lnTo>
                    <a:pt x="94997" y="109728"/>
                  </a:lnTo>
                  <a:lnTo>
                    <a:pt x="94997" y="109728"/>
                  </a:lnTo>
                  <a:lnTo>
                    <a:pt x="126683" y="54864"/>
                  </a:lnTo>
                  <a:lnTo>
                    <a:pt x="9499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947725" y="0"/>
              <a:ext cx="3168675" cy="1371600"/>
            </a:xfrm>
            <a:custGeom>
              <a:rect b="b" l="l" r="r" t="t"/>
              <a:pathLst>
                <a:path extrusionOk="0" h="54864" w="126747">
                  <a:moveTo>
                    <a:pt x="1" y="0"/>
                  </a:moveTo>
                  <a:lnTo>
                    <a:pt x="31687" y="54864"/>
                  </a:lnTo>
                  <a:lnTo>
                    <a:pt x="95060" y="54864"/>
                  </a:lnTo>
                  <a:lnTo>
                    <a:pt x="126747" y="0"/>
                  </a:lnTo>
                  <a:close/>
                </a:path>
              </a:pathLst>
            </a:custGeom>
            <a:solidFill>
              <a:srgbClr val="F4F5F5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947725" y="0"/>
              <a:ext cx="3168675" cy="1371600"/>
            </a:xfrm>
            <a:custGeom>
              <a:rect b="b" l="l" r="r" t="t"/>
              <a:pathLst>
                <a:path extrusionOk="0" fill="none" h="54864" w="126747">
                  <a:moveTo>
                    <a:pt x="12674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1687" y="54864"/>
                  </a:lnTo>
                  <a:lnTo>
                    <a:pt x="95060" y="54864"/>
                  </a:lnTo>
                  <a:lnTo>
                    <a:pt x="12674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3324225" y="274320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17145" y="25146"/>
                  </a:lnTo>
                  <a:lnTo>
                    <a:pt x="0" y="54864"/>
                  </a:lnTo>
                  <a:lnTo>
                    <a:pt x="31687" y="109728"/>
                  </a:lnTo>
                  <a:lnTo>
                    <a:pt x="94996" y="109728"/>
                  </a:lnTo>
                  <a:lnTo>
                    <a:pt x="126683" y="54864"/>
                  </a:lnTo>
                  <a:lnTo>
                    <a:pt x="949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3324225" y="2743200"/>
              <a:ext cx="3167075" cy="2743200"/>
            </a:xfrm>
            <a:custGeom>
              <a:rect b="b" l="l" r="r" t="t"/>
              <a:pathLst>
                <a:path extrusionOk="0" fill="none" h="109728" w="126683">
                  <a:moveTo>
                    <a:pt x="94996" y="0"/>
                  </a:moveTo>
                  <a:lnTo>
                    <a:pt x="31687" y="0"/>
                  </a:lnTo>
                  <a:lnTo>
                    <a:pt x="31687" y="0"/>
                  </a:lnTo>
                  <a:lnTo>
                    <a:pt x="17145" y="25146"/>
                  </a:lnTo>
                  <a:lnTo>
                    <a:pt x="0" y="54864"/>
                  </a:lnTo>
                  <a:lnTo>
                    <a:pt x="31687" y="109728"/>
                  </a:lnTo>
                  <a:lnTo>
                    <a:pt x="94996" y="109728"/>
                  </a:lnTo>
                  <a:lnTo>
                    <a:pt x="126683" y="54864"/>
                  </a:lnTo>
                  <a:lnTo>
                    <a:pt x="9499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0" y="274320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0" y="0"/>
                  </a:moveTo>
                  <a:lnTo>
                    <a:pt x="0" y="109728"/>
                  </a:lnTo>
                  <a:lnTo>
                    <a:pt x="37910" y="109728"/>
                  </a:lnTo>
                  <a:lnTo>
                    <a:pt x="69596" y="54864"/>
                  </a:lnTo>
                  <a:lnTo>
                    <a:pt x="37910" y="0"/>
                  </a:lnTo>
                  <a:close/>
                </a:path>
              </a:pathLst>
            </a:custGeom>
            <a:solidFill>
              <a:srgbClr val="F2F3F4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0" y="2743200"/>
              <a:ext cx="1739900" cy="2743200"/>
            </a:xfrm>
            <a:custGeom>
              <a:rect b="b" l="l" r="r" t="t"/>
              <a:pathLst>
                <a:path extrusionOk="0" fill="none" h="109728" w="69596">
                  <a:moveTo>
                    <a:pt x="37910" y="0"/>
                  </a:moveTo>
                  <a:lnTo>
                    <a:pt x="0" y="0"/>
                  </a:lnTo>
                  <a:lnTo>
                    <a:pt x="0" y="109728"/>
                  </a:lnTo>
                  <a:lnTo>
                    <a:pt x="37910" y="109728"/>
                  </a:lnTo>
                  <a:lnTo>
                    <a:pt x="69596" y="54864"/>
                  </a:lnTo>
                  <a:lnTo>
                    <a:pt x="3791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3324225" y="5486400"/>
              <a:ext cx="3167075" cy="1371600"/>
            </a:xfrm>
            <a:custGeom>
              <a:rect b="b" l="l" r="r" t="t"/>
              <a:pathLst>
                <a:path extrusionOk="0" h="54864" w="126683">
                  <a:moveTo>
                    <a:pt x="31687" y="0"/>
                  </a:moveTo>
                  <a:lnTo>
                    <a:pt x="15812" y="27432"/>
                  </a:lnTo>
                  <a:lnTo>
                    <a:pt x="0" y="54864"/>
                  </a:lnTo>
                  <a:lnTo>
                    <a:pt x="126683" y="54864"/>
                  </a:lnTo>
                  <a:lnTo>
                    <a:pt x="949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3324225" y="5486400"/>
              <a:ext cx="3167075" cy="1371600"/>
            </a:xfrm>
            <a:custGeom>
              <a:rect b="b" l="l" r="r" t="t"/>
              <a:pathLst>
                <a:path extrusionOk="0" fill="none" h="54864" w="126683">
                  <a:moveTo>
                    <a:pt x="94996" y="0"/>
                  </a:moveTo>
                  <a:lnTo>
                    <a:pt x="31687" y="0"/>
                  </a:lnTo>
                  <a:lnTo>
                    <a:pt x="15812" y="27432"/>
                  </a:lnTo>
                  <a:lnTo>
                    <a:pt x="0" y="54864"/>
                  </a:lnTo>
                  <a:lnTo>
                    <a:pt x="126683" y="54864"/>
                  </a:lnTo>
                  <a:lnTo>
                    <a:pt x="9499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0" y="5486400"/>
              <a:ext cx="1739900" cy="1371600"/>
            </a:xfrm>
            <a:custGeom>
              <a:rect b="b" l="l" r="r" t="t"/>
              <a:pathLst>
                <a:path extrusionOk="0" h="54864" w="69596">
                  <a:moveTo>
                    <a:pt x="0" y="0"/>
                  </a:moveTo>
                  <a:lnTo>
                    <a:pt x="0" y="54864"/>
                  </a:lnTo>
                  <a:lnTo>
                    <a:pt x="69596" y="54864"/>
                  </a:lnTo>
                  <a:lnTo>
                    <a:pt x="379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0" y="5486400"/>
              <a:ext cx="1739900" cy="1371600"/>
            </a:xfrm>
            <a:custGeom>
              <a:rect b="b" l="l" r="r" t="t"/>
              <a:pathLst>
                <a:path extrusionOk="0" fill="none" h="54864" w="69596">
                  <a:moveTo>
                    <a:pt x="37910" y="0"/>
                  </a:moveTo>
                  <a:lnTo>
                    <a:pt x="0" y="0"/>
                  </a:lnTo>
                  <a:lnTo>
                    <a:pt x="0" y="54864"/>
                  </a:lnTo>
                  <a:lnTo>
                    <a:pt x="69596" y="54864"/>
                  </a:lnTo>
                  <a:lnTo>
                    <a:pt x="3791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5699125" y="4114800"/>
              <a:ext cx="3168650" cy="2743200"/>
            </a:xfrm>
            <a:custGeom>
              <a:rect b="b" l="l" r="r" t="t"/>
              <a:pathLst>
                <a:path extrusionOk="0" h="109728" w="126746">
                  <a:moveTo>
                    <a:pt x="31687" y="0"/>
                  </a:moveTo>
                  <a:lnTo>
                    <a:pt x="0" y="54864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26746" y="54864"/>
                  </a:lnTo>
                  <a:lnTo>
                    <a:pt x="95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5699125" y="4114800"/>
              <a:ext cx="3168650" cy="2743200"/>
            </a:xfrm>
            <a:custGeom>
              <a:rect b="b" l="l" r="r" t="t"/>
              <a:pathLst>
                <a:path extrusionOk="0" fill="none" h="109728" w="126746">
                  <a:moveTo>
                    <a:pt x="95060" y="0"/>
                  </a:moveTo>
                  <a:lnTo>
                    <a:pt x="31687" y="0"/>
                  </a:lnTo>
                  <a:lnTo>
                    <a:pt x="0" y="54864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26746" y="54864"/>
                  </a:lnTo>
                  <a:lnTo>
                    <a:pt x="9506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3324225" y="0"/>
              <a:ext cx="3167075" cy="2743200"/>
            </a:xfrm>
            <a:custGeom>
              <a:rect b="b" l="l" r="r" t="t"/>
              <a:pathLst>
                <a:path extrusionOk="0" h="109728" w="126683">
                  <a:moveTo>
                    <a:pt x="31687" y="0"/>
                  </a:moveTo>
                  <a:lnTo>
                    <a:pt x="0" y="54864"/>
                  </a:lnTo>
                  <a:lnTo>
                    <a:pt x="31687" y="109728"/>
                  </a:lnTo>
                  <a:lnTo>
                    <a:pt x="94996" y="109728"/>
                  </a:lnTo>
                  <a:lnTo>
                    <a:pt x="126683" y="54864"/>
                  </a:lnTo>
                  <a:lnTo>
                    <a:pt x="94996" y="0"/>
                  </a:lnTo>
                  <a:close/>
                </a:path>
              </a:pathLst>
            </a:custGeom>
            <a:solidFill>
              <a:srgbClr val="EBECED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3324225" y="0"/>
              <a:ext cx="3167075" cy="2743200"/>
            </a:xfrm>
            <a:custGeom>
              <a:rect b="b" l="l" r="r" t="t"/>
              <a:pathLst>
                <a:path extrusionOk="0" fill="none" h="109728" w="126683">
                  <a:moveTo>
                    <a:pt x="94996" y="0"/>
                  </a:moveTo>
                  <a:lnTo>
                    <a:pt x="31687" y="0"/>
                  </a:lnTo>
                  <a:lnTo>
                    <a:pt x="0" y="54864"/>
                  </a:lnTo>
                  <a:lnTo>
                    <a:pt x="31687" y="109728"/>
                  </a:lnTo>
                  <a:lnTo>
                    <a:pt x="94996" y="109728"/>
                  </a:lnTo>
                  <a:lnTo>
                    <a:pt x="126683" y="54864"/>
                  </a:lnTo>
                  <a:lnTo>
                    <a:pt x="9499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0" y="0"/>
              <a:ext cx="1739900" cy="2743200"/>
            </a:xfrm>
            <a:custGeom>
              <a:rect b="b" l="l" r="r" t="t"/>
              <a:pathLst>
                <a:path extrusionOk="0" h="109728" w="69596">
                  <a:moveTo>
                    <a:pt x="0" y="0"/>
                  </a:moveTo>
                  <a:lnTo>
                    <a:pt x="0" y="109728"/>
                  </a:lnTo>
                  <a:lnTo>
                    <a:pt x="37910" y="109728"/>
                  </a:lnTo>
                  <a:lnTo>
                    <a:pt x="69596" y="54864"/>
                  </a:lnTo>
                  <a:lnTo>
                    <a:pt x="37910" y="0"/>
                  </a:lnTo>
                  <a:close/>
                </a:path>
              </a:pathLst>
            </a:custGeom>
            <a:solidFill>
              <a:srgbClr val="F2F3F4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0" y="0"/>
              <a:ext cx="1739900" cy="2743200"/>
            </a:xfrm>
            <a:custGeom>
              <a:rect b="b" l="l" r="r" t="t"/>
              <a:pathLst>
                <a:path extrusionOk="0" fill="none" h="109728" w="69596">
                  <a:moveTo>
                    <a:pt x="37910" y="0"/>
                  </a:moveTo>
                  <a:lnTo>
                    <a:pt x="0" y="0"/>
                  </a:lnTo>
                  <a:lnTo>
                    <a:pt x="0" y="109728"/>
                  </a:lnTo>
                  <a:lnTo>
                    <a:pt x="37910" y="109728"/>
                  </a:lnTo>
                  <a:lnTo>
                    <a:pt x="69596" y="54864"/>
                  </a:lnTo>
                  <a:lnTo>
                    <a:pt x="3791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947725" y="1371600"/>
              <a:ext cx="3168675" cy="2743200"/>
            </a:xfrm>
            <a:custGeom>
              <a:rect b="b" l="l" r="r" t="t"/>
              <a:pathLst>
                <a:path extrusionOk="0" h="109728" w="126747">
                  <a:moveTo>
                    <a:pt x="31687" y="0"/>
                  </a:moveTo>
                  <a:lnTo>
                    <a:pt x="1" y="54864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12205" y="80010"/>
                  </a:lnTo>
                  <a:lnTo>
                    <a:pt x="126747" y="54864"/>
                  </a:lnTo>
                  <a:lnTo>
                    <a:pt x="95060" y="0"/>
                  </a:lnTo>
                  <a:close/>
                </a:path>
              </a:pathLst>
            </a:custGeom>
            <a:solidFill>
              <a:srgbClr val="F6F7F7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947725" y="1371600"/>
              <a:ext cx="3168675" cy="2743200"/>
            </a:xfrm>
            <a:custGeom>
              <a:rect b="b" l="l" r="r" t="t"/>
              <a:pathLst>
                <a:path extrusionOk="0" fill="none" h="109728" w="126747">
                  <a:moveTo>
                    <a:pt x="95060" y="0"/>
                  </a:moveTo>
                  <a:lnTo>
                    <a:pt x="31687" y="0"/>
                  </a:lnTo>
                  <a:lnTo>
                    <a:pt x="1" y="54864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12205" y="80010"/>
                  </a:lnTo>
                  <a:lnTo>
                    <a:pt x="126747" y="54864"/>
                  </a:lnTo>
                  <a:lnTo>
                    <a:pt x="9506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947725" y="4114800"/>
              <a:ext cx="3168675" cy="2743200"/>
            </a:xfrm>
            <a:custGeom>
              <a:rect b="b" l="l" r="r" t="t"/>
              <a:pathLst>
                <a:path extrusionOk="0" h="109728" w="126747">
                  <a:moveTo>
                    <a:pt x="31687" y="0"/>
                  </a:moveTo>
                  <a:lnTo>
                    <a:pt x="1" y="54864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10872" y="82296"/>
                  </a:lnTo>
                  <a:lnTo>
                    <a:pt x="126747" y="54864"/>
                  </a:lnTo>
                  <a:lnTo>
                    <a:pt x="95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947725" y="4114800"/>
              <a:ext cx="3168675" cy="2743200"/>
            </a:xfrm>
            <a:custGeom>
              <a:rect b="b" l="l" r="r" t="t"/>
              <a:pathLst>
                <a:path extrusionOk="0" fill="none" h="109728" w="126747">
                  <a:moveTo>
                    <a:pt x="95060" y="0"/>
                  </a:moveTo>
                  <a:lnTo>
                    <a:pt x="31687" y="0"/>
                  </a:lnTo>
                  <a:lnTo>
                    <a:pt x="1" y="54864"/>
                  </a:lnTo>
                  <a:lnTo>
                    <a:pt x="31687" y="109728"/>
                  </a:lnTo>
                  <a:lnTo>
                    <a:pt x="95060" y="109728"/>
                  </a:lnTo>
                  <a:lnTo>
                    <a:pt x="110872" y="82296"/>
                  </a:lnTo>
                  <a:lnTo>
                    <a:pt x="126747" y="54864"/>
                  </a:lnTo>
                  <a:lnTo>
                    <a:pt x="9506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1"/>
          <p:cNvSpPr txBox="1"/>
          <p:nvPr>
            <p:ph type="title"/>
          </p:nvPr>
        </p:nvSpPr>
        <p:spPr>
          <a:xfrm>
            <a:off x="350044" y="273844"/>
            <a:ext cx="8443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A9C0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21A9C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8" name="Google Shape;48;p1"/>
          <p:cNvSpPr txBox="1"/>
          <p:nvPr>
            <p:ph idx="1" type="body"/>
          </p:nvPr>
        </p:nvSpPr>
        <p:spPr>
          <a:xfrm>
            <a:off x="350044" y="1142999"/>
            <a:ext cx="8443800" cy="32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1A9C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9464A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9464A"/>
              </a:buClr>
              <a:buSzPts val="1500"/>
              <a:buFont typeface="Arial"/>
              <a:buChar char="‒"/>
              <a:defRPr b="0" i="0" sz="1500" u="none" cap="none" strike="noStrike">
                <a:solidFill>
                  <a:srgbClr val="39464A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A9C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9464A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9464A"/>
              </a:buClr>
              <a:buSzPts val="1200"/>
              <a:buFont typeface="Arial"/>
              <a:buChar char="‒"/>
              <a:defRPr b="0" i="0" sz="1200" u="none" cap="none" strike="noStrike">
                <a:solidFill>
                  <a:srgbClr val="39464A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A9C0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39464A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1"/>
          <p:cNvSpPr txBox="1"/>
          <p:nvPr>
            <p:ph idx="11" type="ftr"/>
          </p:nvPr>
        </p:nvSpPr>
        <p:spPr>
          <a:xfrm>
            <a:off x="2500439" y="4806193"/>
            <a:ext cx="59154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AC14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7AC14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7AC14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7AC14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7AC14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7AC14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7AC14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7AC14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7AC14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7AC1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1" name="Google Shape;5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08154" y="4817651"/>
            <a:ext cx="1246213" cy="15916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Relationship Id="rId4" Type="http://schemas.openxmlformats.org/officeDocument/2006/relationships/image" Target="../media/image3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Relationship Id="rId5" Type="http://schemas.openxmlformats.org/officeDocument/2006/relationships/image" Target="../media/image3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github.com/BioGeMT/MALTAomics-Summer-School/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0.png"/><Relationship Id="rId4" Type="http://schemas.openxmlformats.org/officeDocument/2006/relationships/image" Target="../media/image4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6.png"/><Relationship Id="rId4" Type="http://schemas.openxmlformats.org/officeDocument/2006/relationships/image" Target="../media/image51.png"/><Relationship Id="rId5" Type="http://schemas.openxmlformats.org/officeDocument/2006/relationships/image" Target="../media/image4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2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BioGeMT/MALTAomics-Summer-School/" TargetMode="External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"/>
          <p:cNvSpPr txBox="1"/>
          <p:nvPr>
            <p:ph type="ctrTitle"/>
          </p:nvPr>
        </p:nvSpPr>
        <p:spPr>
          <a:xfrm>
            <a:off x="246450" y="3049975"/>
            <a:ext cx="6799500" cy="115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480">
                <a:latin typeface="Times New Roman"/>
                <a:ea typeface="Times New Roman"/>
                <a:cs typeface="Times New Roman"/>
                <a:sym typeface="Times New Roman"/>
              </a:rPr>
              <a:t>Deep learning for biological data</a:t>
            </a:r>
            <a:endParaRPr sz="348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17"/>
          <p:cNvSpPr txBox="1"/>
          <p:nvPr/>
        </p:nvSpPr>
        <p:spPr>
          <a:xfrm>
            <a:off x="246450" y="3932850"/>
            <a:ext cx="3435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Mgr. Vlastimil Martinek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Mgr. David Cechak</a:t>
            </a:r>
            <a:endParaRPr sz="1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6"/>
          <p:cNvSpPr/>
          <p:nvPr/>
        </p:nvSpPr>
        <p:spPr>
          <a:xfrm>
            <a:off x="1426350" y="612634"/>
            <a:ext cx="6291300" cy="4306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9" name="Google Shape;269;p26"/>
          <p:cNvGrpSpPr/>
          <p:nvPr/>
        </p:nvGrpSpPr>
        <p:grpSpPr>
          <a:xfrm>
            <a:off x="1748333" y="733392"/>
            <a:ext cx="5823401" cy="4038496"/>
            <a:chOff x="2554275" y="247675"/>
            <a:chExt cx="4565225" cy="2974075"/>
          </a:xfrm>
        </p:grpSpPr>
        <p:sp>
          <p:nvSpPr>
            <p:cNvPr id="270" name="Google Shape;270;p26"/>
            <p:cNvSpPr txBox="1"/>
            <p:nvPr/>
          </p:nvSpPr>
          <p:spPr>
            <a:xfrm>
              <a:off x="4154475" y="247675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Input Data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271" name="Google Shape;271;p26"/>
            <p:cNvCxnSpPr>
              <a:stCxn id="270" idx="2"/>
            </p:cNvCxnSpPr>
            <p:nvPr/>
          </p:nvCxnSpPr>
          <p:spPr>
            <a:xfrm>
              <a:off x="4863075" y="692875"/>
              <a:ext cx="0" cy="235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72" name="Google Shape;272;p26"/>
            <p:cNvSpPr txBox="1"/>
            <p:nvPr/>
          </p:nvSpPr>
          <p:spPr>
            <a:xfrm>
              <a:off x="4154475" y="962050"/>
              <a:ext cx="1417200" cy="445200"/>
            </a:xfrm>
            <a:prstGeom prst="rect">
              <a:avLst/>
            </a:prstGeom>
            <a:noFill/>
            <a:ln cap="flat" cmpd="sng" w="76200">
              <a:solidFill>
                <a:srgbClr val="21A9C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solidFill>
                    <a:srgbClr val="212121"/>
                  </a:solidFill>
                  <a:latin typeface="Open Sans"/>
                  <a:ea typeface="Open Sans"/>
                  <a:cs typeface="Open Sans"/>
                  <a:sym typeface="Open Sans"/>
                </a:rPr>
                <a:t>Model</a:t>
              </a:r>
              <a:endParaRPr b="1">
                <a:solidFill>
                  <a:srgbClr val="21212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3" name="Google Shape;273;p26"/>
            <p:cNvSpPr txBox="1"/>
            <p:nvPr/>
          </p:nvSpPr>
          <p:spPr>
            <a:xfrm>
              <a:off x="2554275" y="9620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Weights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274" name="Google Shape;274;p26"/>
            <p:cNvCxnSpPr>
              <a:stCxn id="273" idx="3"/>
              <a:endCxn id="272" idx="1"/>
            </p:cNvCxnSpPr>
            <p:nvPr/>
          </p:nvCxnSpPr>
          <p:spPr>
            <a:xfrm>
              <a:off x="3971475" y="1184650"/>
              <a:ext cx="1830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5" name="Google Shape;275;p26"/>
            <p:cNvCxnSpPr>
              <a:stCxn id="272" idx="2"/>
            </p:cNvCxnSpPr>
            <p:nvPr/>
          </p:nvCxnSpPr>
          <p:spPr>
            <a:xfrm>
              <a:off x="4863075" y="1407250"/>
              <a:ext cx="0" cy="3549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76" name="Google Shape;276;p26"/>
            <p:cNvSpPr txBox="1"/>
            <p:nvPr/>
          </p:nvSpPr>
          <p:spPr>
            <a:xfrm>
              <a:off x="4154475" y="17621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Prediction</a:t>
              </a:r>
              <a:br>
                <a:rPr b="1" lang="en-GB">
                  <a:latin typeface="Open Sans"/>
                  <a:ea typeface="Open Sans"/>
                  <a:cs typeface="Open Sans"/>
                  <a:sym typeface="Open Sans"/>
                </a:rPr>
              </a:b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Y’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7" name="Google Shape;277;p26"/>
            <p:cNvSpPr txBox="1"/>
            <p:nvPr/>
          </p:nvSpPr>
          <p:spPr>
            <a:xfrm>
              <a:off x="5702300" y="17621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Reality</a:t>
              </a:r>
              <a:br>
                <a:rPr b="1" lang="en-GB">
                  <a:latin typeface="Open Sans"/>
                  <a:ea typeface="Open Sans"/>
                  <a:cs typeface="Open Sans"/>
                  <a:sym typeface="Open Sans"/>
                </a:rPr>
              </a:b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Y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8" name="Google Shape;278;p26"/>
            <p:cNvSpPr txBox="1"/>
            <p:nvPr/>
          </p:nvSpPr>
          <p:spPr>
            <a:xfrm>
              <a:off x="4863075" y="2776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Loss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279" name="Google Shape;279;p26"/>
            <p:cNvCxnSpPr>
              <a:stCxn id="276" idx="2"/>
              <a:endCxn id="278" idx="0"/>
            </p:cNvCxnSpPr>
            <p:nvPr/>
          </p:nvCxnSpPr>
          <p:spPr>
            <a:xfrm>
              <a:off x="4863075" y="2207350"/>
              <a:ext cx="708600" cy="5691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80" name="Google Shape;280;p26"/>
            <p:cNvCxnSpPr>
              <a:stCxn id="277" idx="2"/>
              <a:endCxn id="278" idx="0"/>
            </p:cNvCxnSpPr>
            <p:nvPr/>
          </p:nvCxnSpPr>
          <p:spPr>
            <a:xfrm flipH="1">
              <a:off x="5571800" y="2207350"/>
              <a:ext cx="839100" cy="5691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81" name="Google Shape;281;p26"/>
            <p:cNvCxnSpPr>
              <a:endCxn id="282" idx="3"/>
            </p:cNvCxnSpPr>
            <p:nvPr/>
          </p:nvCxnSpPr>
          <p:spPr>
            <a:xfrm rot="10800000">
              <a:off x="4024275" y="2999150"/>
              <a:ext cx="8388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82" name="Google Shape;282;p26"/>
            <p:cNvSpPr txBox="1"/>
            <p:nvPr/>
          </p:nvSpPr>
          <p:spPr>
            <a:xfrm>
              <a:off x="2607075" y="2776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Optimizer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283" name="Google Shape;283;p26"/>
            <p:cNvCxnSpPr/>
            <p:nvPr/>
          </p:nvCxnSpPr>
          <p:spPr>
            <a:xfrm rot="10800000">
              <a:off x="3315675" y="2228750"/>
              <a:ext cx="0" cy="547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84" name="Google Shape;284;p26"/>
            <p:cNvSpPr txBox="1"/>
            <p:nvPr/>
          </p:nvSpPr>
          <p:spPr>
            <a:xfrm>
              <a:off x="2554275" y="1783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Weight update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285" name="Google Shape;285;p26"/>
            <p:cNvCxnSpPr/>
            <p:nvPr/>
          </p:nvCxnSpPr>
          <p:spPr>
            <a:xfrm rot="10800000">
              <a:off x="3315675" y="1410900"/>
              <a:ext cx="0" cy="3690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286" name="Google Shape;286;p26"/>
          <p:cNvSpPr txBox="1"/>
          <p:nvPr/>
        </p:nvSpPr>
        <p:spPr>
          <a:xfrm>
            <a:off x="1789050" y="135625"/>
            <a:ext cx="5565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>
                <a:latin typeface="Open Sans"/>
                <a:ea typeface="Open Sans"/>
                <a:cs typeface="Open Sans"/>
                <a:sym typeface="Open Sans"/>
              </a:rPr>
              <a:t>Task</a:t>
            </a:r>
            <a:r>
              <a:rPr lang="en-GB" sz="1900">
                <a:latin typeface="Open Sans"/>
                <a:ea typeface="Open Sans"/>
                <a:cs typeface="Open Sans"/>
                <a:sym typeface="Open Sans"/>
              </a:rPr>
              <a:t>: Learn Optimal Weights to Minimize Loss</a:t>
            </a:r>
            <a:endParaRPr sz="1900"/>
          </a:p>
        </p:txBody>
      </p:sp>
      <p:sp>
        <p:nvSpPr>
          <p:cNvPr id="287" name="Google Shape;28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7"/>
          <p:cNvSpPr txBox="1"/>
          <p:nvPr>
            <p:ph type="title"/>
          </p:nvPr>
        </p:nvSpPr>
        <p:spPr>
          <a:xfrm>
            <a:off x="25025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Gradient descent</a:t>
            </a:r>
            <a:endParaRPr/>
          </a:p>
        </p:txBody>
      </p:sp>
      <p:sp>
        <p:nvSpPr>
          <p:cNvPr id="293" name="Google Shape;293;p27"/>
          <p:cNvSpPr txBox="1"/>
          <p:nvPr>
            <p:ph idx="1" type="body"/>
          </p:nvPr>
        </p:nvSpPr>
        <p:spPr>
          <a:xfrm>
            <a:off x="250250" y="1089400"/>
            <a:ext cx="3948900" cy="203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000"/>
              <a:t>Compute a gradient for a </a:t>
            </a:r>
            <a:r>
              <a:rPr b="1" lang="en-GB" sz="2000"/>
              <a:t>single</a:t>
            </a:r>
            <a:r>
              <a:rPr lang="en-GB" sz="2000"/>
              <a:t> weight w.r.t the loss</a:t>
            </a:r>
            <a:endParaRPr sz="20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000"/>
              <a:t>Average over the training data</a:t>
            </a:r>
            <a:endParaRPr sz="20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94" name="Google Shape;29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95" name="Google Shape;295;p27"/>
          <p:cNvPicPr preferRelativeResize="0"/>
          <p:nvPr/>
        </p:nvPicPr>
        <p:blipFill rotWithShape="1">
          <a:blip r:embed="rId3">
            <a:alphaModFix/>
          </a:blip>
          <a:srcRect b="14332" l="7004" r="2612" t="13429"/>
          <a:stretch/>
        </p:blipFill>
        <p:spPr>
          <a:xfrm>
            <a:off x="1618325" y="2150800"/>
            <a:ext cx="5682875" cy="28390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7"/>
          <p:cNvSpPr txBox="1"/>
          <p:nvPr>
            <p:ph idx="1" type="body"/>
          </p:nvPr>
        </p:nvSpPr>
        <p:spPr>
          <a:xfrm>
            <a:off x="4506450" y="1089400"/>
            <a:ext cx="4844400" cy="136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000"/>
              <a:t>Indicates the rate of change</a:t>
            </a:r>
            <a:endParaRPr sz="20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weight = weights - weight.grad * </a:t>
            </a:r>
            <a:r>
              <a:rPr lang="en-GB" sz="1600">
                <a:solidFill>
                  <a:srgbClr val="40A070"/>
                </a:solidFill>
                <a:latin typeface="Roboto Mono"/>
                <a:ea typeface="Roboto Mono"/>
                <a:cs typeface="Roboto Mono"/>
                <a:sym typeface="Roboto Mono"/>
              </a:rPr>
              <a:t>1e-5</a:t>
            </a:r>
            <a:endParaRPr sz="16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bias   = bias    - bias.grad   * </a:t>
            </a:r>
            <a:r>
              <a:rPr lang="en-GB" sz="1600">
                <a:solidFill>
                  <a:srgbClr val="40A070"/>
                </a:solidFill>
                <a:latin typeface="Roboto Mono"/>
                <a:ea typeface="Roboto Mono"/>
                <a:cs typeface="Roboto Mono"/>
                <a:sym typeface="Roboto Mono"/>
              </a:rPr>
              <a:t>1e-5</a:t>
            </a:r>
            <a:endParaRPr sz="1600">
              <a:solidFill>
                <a:srgbClr val="40A07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Epochs, learning rate, loss function</a:t>
            </a:r>
            <a:endParaRPr/>
          </a:p>
        </p:txBody>
      </p:sp>
      <p:sp>
        <p:nvSpPr>
          <p:cNvPr id="302" name="Google Shape;30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Learning rate - magnitude of the weight update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Loss function - objective to minimize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Tensor - pytorch array able to track gradient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Epochs - number of cycles in the learning phase</a:t>
            </a:r>
            <a:endParaRPr/>
          </a:p>
        </p:txBody>
      </p:sp>
      <p:sp>
        <p:nvSpPr>
          <p:cNvPr id="303" name="Google Shape;30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04" name="Google Shape;30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650" y="2461674"/>
            <a:ext cx="7340851" cy="241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9"/>
          <p:cNvSpPr/>
          <p:nvPr/>
        </p:nvSpPr>
        <p:spPr>
          <a:xfrm>
            <a:off x="1426350" y="612634"/>
            <a:ext cx="6291300" cy="4306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0" name="Google Shape;310;p29"/>
          <p:cNvGrpSpPr/>
          <p:nvPr/>
        </p:nvGrpSpPr>
        <p:grpSpPr>
          <a:xfrm>
            <a:off x="1748333" y="733392"/>
            <a:ext cx="5823401" cy="4038496"/>
            <a:chOff x="2554275" y="247675"/>
            <a:chExt cx="4565225" cy="2974075"/>
          </a:xfrm>
        </p:grpSpPr>
        <p:sp>
          <p:nvSpPr>
            <p:cNvPr id="311" name="Google Shape;311;p29"/>
            <p:cNvSpPr txBox="1"/>
            <p:nvPr/>
          </p:nvSpPr>
          <p:spPr>
            <a:xfrm>
              <a:off x="4154475" y="247675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Input Data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12" name="Google Shape;312;p29"/>
            <p:cNvCxnSpPr>
              <a:stCxn id="311" idx="2"/>
            </p:cNvCxnSpPr>
            <p:nvPr/>
          </p:nvCxnSpPr>
          <p:spPr>
            <a:xfrm>
              <a:off x="4863075" y="692875"/>
              <a:ext cx="0" cy="235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13" name="Google Shape;313;p29"/>
            <p:cNvSpPr txBox="1"/>
            <p:nvPr/>
          </p:nvSpPr>
          <p:spPr>
            <a:xfrm>
              <a:off x="4154475" y="962050"/>
              <a:ext cx="1417200" cy="445200"/>
            </a:xfrm>
            <a:prstGeom prst="rect">
              <a:avLst/>
            </a:prstGeom>
            <a:noFill/>
            <a:ln cap="flat" cmpd="sng" w="76200">
              <a:solidFill>
                <a:srgbClr val="21A9C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solidFill>
                    <a:srgbClr val="212121"/>
                  </a:solidFill>
                  <a:latin typeface="Open Sans"/>
                  <a:ea typeface="Open Sans"/>
                  <a:cs typeface="Open Sans"/>
                  <a:sym typeface="Open Sans"/>
                </a:rPr>
                <a:t>Model</a:t>
              </a:r>
              <a:endParaRPr b="1">
                <a:solidFill>
                  <a:srgbClr val="21212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14" name="Google Shape;314;p29"/>
            <p:cNvSpPr txBox="1"/>
            <p:nvPr/>
          </p:nvSpPr>
          <p:spPr>
            <a:xfrm>
              <a:off x="2554275" y="9620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Weights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15" name="Google Shape;315;p29"/>
            <p:cNvCxnSpPr>
              <a:stCxn id="314" idx="3"/>
              <a:endCxn id="313" idx="1"/>
            </p:cNvCxnSpPr>
            <p:nvPr/>
          </p:nvCxnSpPr>
          <p:spPr>
            <a:xfrm>
              <a:off x="3971475" y="1184650"/>
              <a:ext cx="1830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16" name="Google Shape;316;p29"/>
            <p:cNvCxnSpPr>
              <a:stCxn id="313" idx="2"/>
            </p:cNvCxnSpPr>
            <p:nvPr/>
          </p:nvCxnSpPr>
          <p:spPr>
            <a:xfrm>
              <a:off x="4863075" y="1407250"/>
              <a:ext cx="0" cy="3549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17" name="Google Shape;317;p29"/>
            <p:cNvSpPr txBox="1"/>
            <p:nvPr/>
          </p:nvSpPr>
          <p:spPr>
            <a:xfrm>
              <a:off x="4154475" y="17621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Prediction</a:t>
              </a:r>
              <a:br>
                <a:rPr b="1" lang="en-GB">
                  <a:latin typeface="Open Sans"/>
                  <a:ea typeface="Open Sans"/>
                  <a:cs typeface="Open Sans"/>
                  <a:sym typeface="Open Sans"/>
                </a:rPr>
              </a:b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Y’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18" name="Google Shape;318;p29"/>
            <p:cNvSpPr txBox="1"/>
            <p:nvPr/>
          </p:nvSpPr>
          <p:spPr>
            <a:xfrm>
              <a:off x="5702300" y="17621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Reality</a:t>
              </a:r>
              <a:br>
                <a:rPr b="1" lang="en-GB">
                  <a:latin typeface="Open Sans"/>
                  <a:ea typeface="Open Sans"/>
                  <a:cs typeface="Open Sans"/>
                  <a:sym typeface="Open Sans"/>
                </a:rPr>
              </a:b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Y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19" name="Google Shape;319;p29"/>
            <p:cNvSpPr txBox="1"/>
            <p:nvPr/>
          </p:nvSpPr>
          <p:spPr>
            <a:xfrm>
              <a:off x="4863075" y="2776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Loss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20" name="Google Shape;320;p29"/>
            <p:cNvCxnSpPr>
              <a:stCxn id="317" idx="2"/>
              <a:endCxn id="319" idx="0"/>
            </p:cNvCxnSpPr>
            <p:nvPr/>
          </p:nvCxnSpPr>
          <p:spPr>
            <a:xfrm>
              <a:off x="4863075" y="2207350"/>
              <a:ext cx="708600" cy="5691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21" name="Google Shape;321;p29"/>
            <p:cNvCxnSpPr>
              <a:stCxn id="318" idx="2"/>
              <a:endCxn id="319" idx="0"/>
            </p:cNvCxnSpPr>
            <p:nvPr/>
          </p:nvCxnSpPr>
          <p:spPr>
            <a:xfrm flipH="1">
              <a:off x="5571800" y="2207350"/>
              <a:ext cx="839100" cy="5691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22" name="Google Shape;322;p29"/>
            <p:cNvCxnSpPr>
              <a:endCxn id="323" idx="3"/>
            </p:cNvCxnSpPr>
            <p:nvPr/>
          </p:nvCxnSpPr>
          <p:spPr>
            <a:xfrm rot="10800000">
              <a:off x="4024275" y="2999150"/>
              <a:ext cx="8388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23" name="Google Shape;323;p29"/>
            <p:cNvSpPr txBox="1"/>
            <p:nvPr/>
          </p:nvSpPr>
          <p:spPr>
            <a:xfrm>
              <a:off x="2607075" y="2776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Optimizer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24" name="Google Shape;324;p29"/>
            <p:cNvCxnSpPr/>
            <p:nvPr/>
          </p:nvCxnSpPr>
          <p:spPr>
            <a:xfrm rot="10800000">
              <a:off x="3315675" y="2228750"/>
              <a:ext cx="0" cy="547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25" name="Google Shape;325;p29"/>
            <p:cNvSpPr txBox="1"/>
            <p:nvPr/>
          </p:nvSpPr>
          <p:spPr>
            <a:xfrm>
              <a:off x="2554275" y="1783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Weight update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26" name="Google Shape;326;p29"/>
            <p:cNvCxnSpPr/>
            <p:nvPr/>
          </p:nvCxnSpPr>
          <p:spPr>
            <a:xfrm rot="10800000">
              <a:off x="3315675" y="1410900"/>
              <a:ext cx="0" cy="3690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327" name="Google Shape;327;p29"/>
          <p:cNvSpPr txBox="1"/>
          <p:nvPr/>
        </p:nvSpPr>
        <p:spPr>
          <a:xfrm>
            <a:off x="1789050" y="135625"/>
            <a:ext cx="5565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>
                <a:latin typeface="Open Sans"/>
                <a:ea typeface="Open Sans"/>
                <a:cs typeface="Open Sans"/>
                <a:sym typeface="Open Sans"/>
              </a:rPr>
              <a:t>Task</a:t>
            </a:r>
            <a:r>
              <a:rPr lang="en-GB" sz="1900">
                <a:latin typeface="Open Sans"/>
                <a:ea typeface="Open Sans"/>
                <a:cs typeface="Open Sans"/>
                <a:sym typeface="Open Sans"/>
              </a:rPr>
              <a:t>: Learn Optimal Weights to Minimize Loss</a:t>
            </a:r>
            <a:endParaRPr sz="1900"/>
          </a:p>
        </p:txBody>
      </p:sp>
      <p:sp>
        <p:nvSpPr>
          <p:cNvPr id="328" name="Google Shape;32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36" name="Google Shape;3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04481"/>
            <a:ext cx="9143999" cy="3934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342" name="Google Shape;34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3" name="Google Shape;34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000" y="993475"/>
            <a:ext cx="3954350" cy="400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9625" y="1720650"/>
            <a:ext cx="5114850" cy="3161725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1"/>
          <p:cNvSpPr txBox="1"/>
          <p:nvPr/>
        </p:nvSpPr>
        <p:spPr>
          <a:xfrm>
            <a:off x="3833175" y="356875"/>
            <a:ext cx="36915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latin typeface="Alfa Slab One"/>
                <a:ea typeface="Alfa Slab One"/>
                <a:cs typeface="Alfa Slab One"/>
                <a:sym typeface="Alfa Slab One"/>
              </a:rPr>
              <a:t>Short break.</a:t>
            </a:r>
            <a:endParaRPr sz="3800"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Alfa Slab One"/>
              <a:ea typeface="Alfa Slab One"/>
              <a:cs typeface="Alfa Slab One"/>
              <a:sym typeface="Alfa Slab On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Quiz</a:t>
            </a:r>
            <a:endParaRPr/>
          </a:p>
        </p:txBody>
      </p:sp>
      <p:sp>
        <p:nvSpPr>
          <p:cNvPr id="351" name="Google Shape;351;p32"/>
          <p:cNvSpPr txBox="1"/>
          <p:nvPr>
            <p:ph idx="1" type="body"/>
          </p:nvPr>
        </p:nvSpPr>
        <p:spPr>
          <a:xfrm>
            <a:off x="311700" y="1152475"/>
            <a:ext cx="4806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chemeClr val="dk1"/>
                </a:solidFill>
              </a:rPr>
              <a:t>1. What shape should be the training data for our Linear layer?</a:t>
            </a:r>
            <a:endParaRPr sz="17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chemeClr val="dk1"/>
                </a:solidFill>
              </a:rPr>
              <a:t>2. What is a loss function?</a:t>
            </a:r>
            <a:endParaRPr sz="17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chemeClr val="dk1"/>
                </a:solidFill>
              </a:rPr>
              <a:t>3. What is mean squared error?</a:t>
            </a:r>
            <a:endParaRPr sz="17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chemeClr val="dk1"/>
                </a:solidFill>
              </a:rPr>
              <a:t>4. What happens when you invoke the .backward function on the result of the mean squared error loss function?</a:t>
            </a:r>
            <a:endParaRPr sz="17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chemeClr val="dk1"/>
                </a:solidFill>
              </a:rPr>
              <a:t>5. How do you update the weights and biases of a model?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352" name="Google Shape;35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53" name="Google Shape;3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7700" y="891050"/>
            <a:ext cx="3962326" cy="361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Quiz</a:t>
            </a:r>
            <a:endParaRPr/>
          </a:p>
        </p:txBody>
      </p:sp>
      <p:sp>
        <p:nvSpPr>
          <p:cNvPr id="359" name="Google Shape;359;p33"/>
          <p:cNvSpPr txBox="1"/>
          <p:nvPr>
            <p:ph idx="1" type="body"/>
          </p:nvPr>
        </p:nvSpPr>
        <p:spPr>
          <a:xfrm>
            <a:off x="311700" y="1152475"/>
            <a:ext cx="4806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chemeClr val="dk1"/>
                </a:solidFill>
              </a:rPr>
              <a:t>6. Why do you reset gradients to zero after updating weights?</a:t>
            </a:r>
            <a:endParaRPr sz="17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chemeClr val="dk1"/>
                </a:solidFill>
              </a:rPr>
              <a:t>7</a:t>
            </a:r>
            <a:r>
              <a:rPr lang="en-GB" sz="1750">
                <a:solidFill>
                  <a:schemeClr val="dk1"/>
                </a:solidFill>
              </a:rPr>
              <a:t>. What is an epoch?</a:t>
            </a:r>
            <a:endParaRPr sz="17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chemeClr val="dk1"/>
                </a:solidFill>
              </a:rPr>
              <a:t>8. What is the benefit of training a model for multiple epochs?</a:t>
            </a:r>
            <a:endParaRPr sz="17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chemeClr val="dk1"/>
                </a:solidFill>
              </a:rPr>
              <a:t>9. What should you do if your model’s loss doesn’t decrease while training?</a:t>
            </a:r>
            <a:endParaRPr sz="17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chemeClr val="dk1"/>
                </a:solidFill>
              </a:rPr>
              <a:t>10. What are the inputs to a PyTorch optimizer?</a:t>
            </a:r>
            <a:endParaRPr sz="17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chemeClr val="dk1"/>
                </a:solidFill>
              </a:rPr>
              <a:t>11. How could we feed 2 features as input?</a:t>
            </a:r>
            <a:endParaRPr sz="1750">
              <a:solidFill>
                <a:schemeClr val="dk1"/>
              </a:solidFill>
            </a:endParaRPr>
          </a:p>
        </p:txBody>
      </p:sp>
      <p:sp>
        <p:nvSpPr>
          <p:cNvPr id="360" name="Google Shape;36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61" name="Google Shape;36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7700" y="891050"/>
            <a:ext cx="3962326" cy="361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regression summary</a:t>
            </a:r>
            <a:endParaRPr/>
          </a:p>
        </p:txBody>
      </p:sp>
      <p:sp>
        <p:nvSpPr>
          <p:cNvPr id="367" name="Google Shape;36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</a:rPr>
              <a:t>Y = </a:t>
            </a:r>
            <a:r>
              <a:rPr b="1" lang="en-GB" sz="2100">
                <a:solidFill>
                  <a:schemeClr val="dk1"/>
                </a:solidFill>
              </a:rPr>
              <a:t>w</a:t>
            </a:r>
            <a:r>
              <a:rPr lang="en-GB" sz="2100">
                <a:solidFill>
                  <a:schemeClr val="dk1"/>
                </a:solidFill>
              </a:rPr>
              <a:t>X + </a:t>
            </a:r>
            <a:r>
              <a:rPr b="1" lang="en-GB" sz="2100">
                <a:solidFill>
                  <a:schemeClr val="dk1"/>
                </a:solidFill>
              </a:rPr>
              <a:t>b</a:t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Regression problem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Common with deep learning</a:t>
            </a:r>
            <a:endParaRPr/>
          </a:p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Needs input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Starts with random weights/parameters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Computes loss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Repeatedly optimizes loss to improve (a tiny bit) on training data (epochs)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Resulting model has updated weights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Differences</a:t>
            </a:r>
            <a:endParaRPr/>
          </a:p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Linear only</a:t>
            </a:r>
            <a:endParaRPr/>
          </a:p>
        </p:txBody>
      </p:sp>
      <p:sp>
        <p:nvSpPr>
          <p:cNvPr id="368" name="Google Shape;36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848100"/>
            <a:ext cx="9178050" cy="917805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35"/>
          <p:cNvSpPr txBox="1"/>
          <p:nvPr>
            <p:ph type="title"/>
          </p:nvPr>
        </p:nvSpPr>
        <p:spPr>
          <a:xfrm>
            <a:off x="617575" y="367675"/>
            <a:ext cx="4425600" cy="239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Classification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</a:t>
            </a:r>
            <a:r>
              <a:rPr lang="en-GB"/>
              <a:t>ogistic regression</a:t>
            </a:r>
            <a:endParaRPr/>
          </a:p>
        </p:txBody>
      </p:sp>
      <p:sp>
        <p:nvSpPr>
          <p:cNvPr id="375" name="Google Shape;375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18"/>
          <p:cNvPicPr preferRelativeResize="0"/>
          <p:nvPr/>
        </p:nvPicPr>
        <p:blipFill rotWithShape="1">
          <a:blip r:embed="rId3">
            <a:alphaModFix/>
          </a:blip>
          <a:srcRect b="0" l="17474" r="-6768" t="0"/>
          <a:stretch/>
        </p:blipFill>
        <p:spPr>
          <a:xfrm>
            <a:off x="1595375" y="0"/>
            <a:ext cx="8218824" cy="517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8"/>
          <p:cNvPicPr preferRelativeResize="0"/>
          <p:nvPr/>
        </p:nvPicPr>
        <p:blipFill rotWithShape="1">
          <a:blip r:embed="rId3">
            <a:alphaModFix/>
          </a:blip>
          <a:srcRect b="0" l="17474" r="-6768" t="0"/>
          <a:stretch/>
        </p:blipFill>
        <p:spPr>
          <a:xfrm>
            <a:off x="0" y="0"/>
            <a:ext cx="8218824" cy="51773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1" name="Google Shape;201;p18"/>
          <p:cNvGrpSpPr/>
          <p:nvPr/>
        </p:nvGrpSpPr>
        <p:grpSpPr>
          <a:xfrm>
            <a:off x="4276725" y="213650"/>
            <a:ext cx="4749600" cy="2996350"/>
            <a:chOff x="4276725" y="213650"/>
            <a:chExt cx="4749600" cy="2996350"/>
          </a:xfrm>
        </p:grpSpPr>
        <p:sp>
          <p:nvSpPr>
            <p:cNvPr id="202" name="Google Shape;202;p18"/>
            <p:cNvSpPr txBox="1"/>
            <p:nvPr/>
          </p:nvSpPr>
          <p:spPr>
            <a:xfrm>
              <a:off x="4276725" y="213650"/>
              <a:ext cx="47496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2700">
                  <a:solidFill>
                    <a:schemeClr val="dk1"/>
                  </a:solidFill>
                </a:rPr>
                <a:t>Goals of the Workshop</a:t>
              </a:r>
              <a:endParaRPr b="1" sz="2700">
                <a:solidFill>
                  <a:schemeClr val="dk1"/>
                </a:solidFill>
              </a:endParaRPr>
            </a:p>
          </p:txBody>
        </p:sp>
        <p:sp>
          <p:nvSpPr>
            <p:cNvPr id="203" name="Google Shape;203;p18"/>
            <p:cNvSpPr txBox="1"/>
            <p:nvPr/>
          </p:nvSpPr>
          <p:spPr>
            <a:xfrm>
              <a:off x="4397525" y="993600"/>
              <a:ext cx="4628700" cy="221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368300" lvl="0" marL="457200" rtl="0" algn="l">
                <a:spcBef>
                  <a:spcPts val="0"/>
                </a:spcBef>
                <a:spcAft>
                  <a:spcPts val="0"/>
                </a:spcAft>
                <a:buSzPts val="2200"/>
                <a:buAutoNum type="arabicPeriod"/>
              </a:pPr>
              <a:r>
                <a:rPr lang="en-GB" sz="2200"/>
                <a:t>Machine learning </a:t>
              </a:r>
              <a:r>
                <a:rPr b="1" lang="en-GB" sz="2200"/>
                <a:t>basics</a:t>
              </a:r>
              <a:endParaRPr b="1" sz="2200"/>
            </a:p>
            <a:p>
              <a:pPr indent="-368300" lvl="0" marL="457200" rtl="0" algn="l">
                <a:spcBef>
                  <a:spcPts val="0"/>
                </a:spcBef>
                <a:spcAft>
                  <a:spcPts val="0"/>
                </a:spcAft>
                <a:buSzPts val="2200"/>
                <a:buAutoNum type="arabicPeriod"/>
              </a:pPr>
              <a:r>
                <a:rPr b="1" lang="en-GB" sz="2200"/>
                <a:t>Demystify</a:t>
              </a:r>
              <a:r>
                <a:rPr lang="en-GB" sz="2200"/>
                <a:t> deep learning</a:t>
              </a:r>
              <a:endParaRPr sz="2200"/>
            </a:p>
            <a:p>
              <a:pPr indent="-368300" lvl="0" marL="457200" rtl="0" algn="l">
                <a:spcBef>
                  <a:spcPts val="0"/>
                </a:spcBef>
                <a:spcAft>
                  <a:spcPts val="0"/>
                </a:spcAft>
                <a:buSzPts val="2200"/>
                <a:buAutoNum type="arabicPeriod"/>
              </a:pPr>
              <a:r>
                <a:rPr b="1" lang="en-GB" sz="2200"/>
                <a:t>Pre-Processing</a:t>
              </a:r>
              <a:r>
                <a:rPr lang="en-GB" sz="2200"/>
                <a:t> genomic data</a:t>
              </a:r>
              <a:endParaRPr sz="2200"/>
            </a:p>
            <a:p>
              <a:pPr indent="-368300" lvl="0" marL="457200" rtl="0" algn="l">
                <a:spcBef>
                  <a:spcPts val="0"/>
                </a:spcBef>
                <a:spcAft>
                  <a:spcPts val="0"/>
                </a:spcAft>
                <a:buSzPts val="2200"/>
                <a:buAutoNum type="arabicPeriod"/>
              </a:pPr>
              <a:r>
                <a:rPr lang="en-GB" sz="2200"/>
                <a:t>Programming </a:t>
              </a:r>
              <a:r>
                <a:rPr b="1" lang="en-GB" sz="2200"/>
                <a:t>neural nets</a:t>
              </a:r>
              <a:r>
                <a:rPr lang="en-GB" sz="2200"/>
                <a:t> for genomics</a:t>
              </a:r>
              <a:endParaRPr sz="22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/>
            </a:p>
          </p:txBody>
        </p:sp>
      </p:grpSp>
      <p:grpSp>
        <p:nvGrpSpPr>
          <p:cNvPr id="204" name="Google Shape;204;p18"/>
          <p:cNvGrpSpPr/>
          <p:nvPr/>
        </p:nvGrpSpPr>
        <p:grpSpPr>
          <a:xfrm>
            <a:off x="4276725" y="2718889"/>
            <a:ext cx="4749600" cy="2201829"/>
            <a:chOff x="4276725" y="2718889"/>
            <a:chExt cx="4749600" cy="2201829"/>
          </a:xfrm>
        </p:grpSpPr>
        <p:sp>
          <p:nvSpPr>
            <p:cNvPr id="205" name="Google Shape;205;p18"/>
            <p:cNvSpPr txBox="1"/>
            <p:nvPr/>
          </p:nvSpPr>
          <p:spPr>
            <a:xfrm>
              <a:off x="4276725" y="2718889"/>
              <a:ext cx="47496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chemeClr val="dk1"/>
                  </a:solidFill>
                </a:rPr>
                <a:t>Out of Scope</a:t>
              </a: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206" name="Google Shape;206;p18"/>
            <p:cNvSpPr txBox="1"/>
            <p:nvPr/>
          </p:nvSpPr>
          <p:spPr>
            <a:xfrm>
              <a:off x="4663725" y="3258418"/>
              <a:ext cx="4362600" cy="166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SzPts val="1600"/>
                <a:buAutoNum type="arabicPeriod"/>
              </a:pPr>
              <a:r>
                <a:rPr b="1" lang="en-GB" sz="1600"/>
                <a:t>Heavy math</a:t>
              </a:r>
              <a:endParaRPr b="1" sz="1600"/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SzPts val="1600"/>
                <a:buAutoNum type="arabicPeriod"/>
              </a:pPr>
              <a:r>
                <a:rPr lang="en-GB" sz="1600"/>
                <a:t>Easiest way to do/use neural networks</a:t>
              </a:r>
              <a:endParaRPr sz="1600"/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SzPts val="1600"/>
                <a:buAutoNum type="arabicPeriod"/>
              </a:pPr>
              <a:r>
                <a:rPr b="1" lang="en-GB" sz="1600"/>
                <a:t>Elaborate </a:t>
              </a:r>
              <a:r>
                <a:rPr lang="en-GB" sz="1600"/>
                <a:t>architecture and training schemes</a:t>
              </a:r>
              <a:endParaRPr sz="1600"/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SzPts val="1600"/>
                <a:buAutoNum type="arabicPeriod"/>
              </a:pPr>
              <a:r>
                <a:rPr lang="en-GB" sz="1600"/>
                <a:t>Interpretability </a:t>
              </a:r>
              <a:endParaRPr sz="1600"/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SzPts val="1600"/>
                <a:buAutoNum type="arabicPeriod"/>
              </a:pPr>
              <a:r>
                <a:rPr lang="en-GB" sz="1600"/>
                <a:t>Able to deploy </a:t>
              </a:r>
              <a:r>
                <a:rPr b="1" lang="en-GB" sz="1600"/>
                <a:t>inference server</a:t>
              </a:r>
              <a:r>
                <a:rPr lang="en-GB" sz="1600"/>
                <a:t> </a:t>
              </a:r>
              <a:endParaRPr sz="1600"/>
            </a:p>
          </p:txBody>
        </p:sp>
      </p:grpSp>
      <p:sp>
        <p:nvSpPr>
          <p:cNvPr id="207" name="Google Shape;20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6"/>
          <p:cNvSpPr txBox="1"/>
          <p:nvPr>
            <p:ph type="title"/>
          </p:nvPr>
        </p:nvSpPr>
        <p:spPr>
          <a:xfrm>
            <a:off x="350044" y="273844"/>
            <a:ext cx="8443800" cy="619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this DNA sequence a non-TATA promoter?</a:t>
            </a:r>
            <a:endParaRPr/>
          </a:p>
        </p:txBody>
      </p:sp>
      <p:sp>
        <p:nvSpPr>
          <p:cNvPr id="381" name="Google Shape;381;p36"/>
          <p:cNvSpPr txBox="1"/>
          <p:nvPr>
            <p:ph idx="1" type="body"/>
          </p:nvPr>
        </p:nvSpPr>
        <p:spPr>
          <a:xfrm>
            <a:off x="350050" y="1143000"/>
            <a:ext cx="4112400" cy="37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f(X) = y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X = height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y = weight?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382" name="Google Shape;382;p36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3" name="Google Shape;383;p36"/>
          <p:cNvSpPr txBox="1"/>
          <p:nvPr>
            <p:ph idx="1" type="body"/>
          </p:nvPr>
        </p:nvSpPr>
        <p:spPr>
          <a:xfrm>
            <a:off x="4681450" y="1143000"/>
            <a:ext cx="4112400" cy="37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f(X) = y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X = DNA sequence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y = contains a non-TATA promoter?</a:t>
            </a:r>
            <a:endParaRPr b="1" sz="2400"/>
          </a:p>
        </p:txBody>
      </p:sp>
      <p:pic>
        <p:nvPicPr>
          <p:cNvPr id="384" name="Google Shape;38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398" y="2770150"/>
            <a:ext cx="3685600" cy="1704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5" name="Google Shape;385;p36"/>
          <p:cNvCxnSpPr/>
          <p:nvPr/>
        </p:nvCxnSpPr>
        <p:spPr>
          <a:xfrm>
            <a:off x="4407100" y="1052875"/>
            <a:ext cx="0" cy="38808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86" name="Google Shape;38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3026" y="2706550"/>
            <a:ext cx="2233700" cy="222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7"/>
          <p:cNvSpPr txBox="1"/>
          <p:nvPr>
            <p:ph idx="1" type="body"/>
          </p:nvPr>
        </p:nvSpPr>
        <p:spPr>
          <a:xfrm>
            <a:off x="350100" y="322625"/>
            <a:ext cx="8443800" cy="267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Promoter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Regulatory sequences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Where proteins bind to initiate transcription of a gene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TATA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drive </a:t>
            </a:r>
            <a:r>
              <a:rPr b="1" lang="en-GB" sz="1800"/>
              <a:t>burst-like gene expression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non-TATA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govern housekeeping genes - </a:t>
            </a:r>
            <a:r>
              <a:rPr b="1" lang="en-GB" sz="1800"/>
              <a:t>consistent expression</a:t>
            </a:r>
            <a:endParaRPr b="1" sz="1800"/>
          </a:p>
        </p:txBody>
      </p:sp>
      <p:sp>
        <p:nvSpPr>
          <p:cNvPr id="392" name="Google Shape;392;p37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93" name="Google Shape;393;p37"/>
          <p:cNvPicPr preferRelativeResize="0"/>
          <p:nvPr/>
        </p:nvPicPr>
        <p:blipFill rotWithShape="1">
          <a:blip r:embed="rId3">
            <a:alphaModFix/>
          </a:blip>
          <a:srcRect b="63359" l="2018" r="20958" t="0"/>
          <a:stretch/>
        </p:blipFill>
        <p:spPr>
          <a:xfrm>
            <a:off x="489575" y="3160625"/>
            <a:ext cx="7350733" cy="188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8"/>
          <p:cNvSpPr txBox="1"/>
          <p:nvPr>
            <p:ph type="title"/>
          </p:nvPr>
        </p:nvSpPr>
        <p:spPr>
          <a:xfrm>
            <a:off x="350044" y="273844"/>
            <a:ext cx="8443800" cy="619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TATA-box region - motif</a:t>
            </a:r>
            <a:endParaRPr/>
          </a:p>
        </p:txBody>
      </p:sp>
      <p:sp>
        <p:nvSpPr>
          <p:cNvPr id="399" name="Google Shape;399;p38"/>
          <p:cNvSpPr txBox="1"/>
          <p:nvPr>
            <p:ph idx="1" type="body"/>
          </p:nvPr>
        </p:nvSpPr>
        <p:spPr>
          <a:xfrm>
            <a:off x="350050" y="1143000"/>
            <a:ext cx="8443800" cy="114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200"/>
              <a:t>Sequence motif for human TATA promoter sequences </a:t>
            </a:r>
            <a:endParaRPr sz="2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200"/>
              <a:t>in the TATA-box region</a:t>
            </a:r>
            <a:endParaRPr sz="2200"/>
          </a:p>
        </p:txBody>
      </p:sp>
      <p:sp>
        <p:nvSpPr>
          <p:cNvPr id="400" name="Google Shape;400;p38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01" name="Google Shape;401;p38"/>
          <p:cNvPicPr preferRelativeResize="0"/>
          <p:nvPr/>
        </p:nvPicPr>
        <p:blipFill rotWithShape="1">
          <a:blip r:embed="rId3">
            <a:alphaModFix/>
          </a:blip>
          <a:srcRect b="3363" l="5050" r="57946" t="24910"/>
          <a:stretch/>
        </p:blipFill>
        <p:spPr>
          <a:xfrm>
            <a:off x="3411600" y="1587150"/>
            <a:ext cx="5208025" cy="3381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9"/>
          <p:cNvSpPr txBox="1"/>
          <p:nvPr>
            <p:ph type="title"/>
          </p:nvPr>
        </p:nvSpPr>
        <p:spPr>
          <a:xfrm>
            <a:off x="350044" y="273844"/>
            <a:ext cx="8443800" cy="619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problem: Numericalization -&gt; Tokenization</a:t>
            </a:r>
            <a:endParaRPr/>
          </a:p>
        </p:txBody>
      </p:sp>
      <p:sp>
        <p:nvSpPr>
          <p:cNvPr id="407" name="Google Shape;407;p39"/>
          <p:cNvSpPr txBox="1"/>
          <p:nvPr>
            <p:ph idx="12" type="sldNum"/>
          </p:nvPr>
        </p:nvSpPr>
        <p:spPr>
          <a:xfrm>
            <a:off x="8415956" y="4806193"/>
            <a:ext cx="378000" cy="16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08" name="Google Shape;408;p39"/>
          <p:cNvPicPr preferRelativeResize="0"/>
          <p:nvPr/>
        </p:nvPicPr>
        <p:blipFill rotWithShape="1">
          <a:blip r:embed="rId3">
            <a:alphaModFix/>
          </a:blip>
          <a:srcRect b="0" l="0" r="49584" t="0"/>
          <a:stretch/>
        </p:blipFill>
        <p:spPr>
          <a:xfrm>
            <a:off x="3766667" y="1537326"/>
            <a:ext cx="3528823" cy="3471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9" name="Google Shape;409;p39"/>
          <p:cNvCxnSpPr/>
          <p:nvPr/>
        </p:nvCxnSpPr>
        <p:spPr>
          <a:xfrm>
            <a:off x="7302899" y="3122294"/>
            <a:ext cx="6783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0" name="Google Shape;410;p39"/>
          <p:cNvSpPr/>
          <p:nvPr/>
        </p:nvSpPr>
        <p:spPr>
          <a:xfrm>
            <a:off x="7987820" y="2652150"/>
            <a:ext cx="917700" cy="9825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</p:txBody>
      </p:sp>
      <p:sp>
        <p:nvSpPr>
          <p:cNvPr id="411" name="Google Shape;411;p39"/>
          <p:cNvSpPr txBox="1"/>
          <p:nvPr/>
        </p:nvSpPr>
        <p:spPr>
          <a:xfrm>
            <a:off x="5271668" y="1737110"/>
            <a:ext cx="2281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Linear regression</a:t>
            </a:r>
            <a:endParaRPr sz="1800"/>
          </a:p>
        </p:txBody>
      </p:sp>
      <p:pic>
        <p:nvPicPr>
          <p:cNvPr id="412" name="Google Shape;412;p39"/>
          <p:cNvPicPr preferRelativeResize="0"/>
          <p:nvPr/>
        </p:nvPicPr>
        <p:blipFill rotWithShape="1">
          <a:blip r:embed="rId4">
            <a:alphaModFix/>
          </a:blip>
          <a:srcRect b="0" l="10538" r="43318" t="0"/>
          <a:stretch/>
        </p:blipFill>
        <p:spPr>
          <a:xfrm>
            <a:off x="136725" y="1347849"/>
            <a:ext cx="1255482" cy="362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57392" y="1477683"/>
            <a:ext cx="2054233" cy="3237737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9"/>
          <p:cNvSpPr txBox="1"/>
          <p:nvPr/>
        </p:nvSpPr>
        <p:spPr>
          <a:xfrm>
            <a:off x="7981200" y="2876000"/>
            <a:ext cx="1178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Output</a:t>
            </a:r>
            <a:endParaRPr sz="2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0"/>
          <p:cNvSpPr txBox="1"/>
          <p:nvPr>
            <p:ph type="title"/>
          </p:nvPr>
        </p:nvSpPr>
        <p:spPr>
          <a:xfrm>
            <a:off x="311700" y="177200"/>
            <a:ext cx="3016800" cy="128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Numericalization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&amp; </a:t>
            </a:r>
            <a:r>
              <a:rPr lang="en-GB"/>
              <a:t>Tokenization</a:t>
            </a:r>
            <a:endParaRPr/>
          </a:p>
        </p:txBody>
      </p:sp>
      <p:sp>
        <p:nvSpPr>
          <p:cNvPr id="420" name="Google Shape;42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421" name="Google Shape;421;p40"/>
          <p:cNvGrpSpPr/>
          <p:nvPr/>
        </p:nvGrpSpPr>
        <p:grpSpPr>
          <a:xfrm>
            <a:off x="3176587" y="337520"/>
            <a:ext cx="3626715" cy="4382963"/>
            <a:chOff x="6533175" y="118984"/>
            <a:chExt cx="2487971" cy="3006766"/>
          </a:xfrm>
        </p:grpSpPr>
        <p:sp>
          <p:nvSpPr>
            <p:cNvPr id="422" name="Google Shape;422;p40"/>
            <p:cNvSpPr/>
            <p:nvPr/>
          </p:nvSpPr>
          <p:spPr>
            <a:xfrm>
              <a:off x="6533175" y="167450"/>
              <a:ext cx="2487900" cy="29583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3" name="Google Shape;423;p40"/>
            <p:cNvGrpSpPr/>
            <p:nvPr/>
          </p:nvGrpSpPr>
          <p:grpSpPr>
            <a:xfrm>
              <a:off x="6660465" y="250395"/>
              <a:ext cx="2360681" cy="2773624"/>
              <a:chOff x="2554275" y="247675"/>
              <a:chExt cx="4679249" cy="2974076"/>
            </a:xfrm>
          </p:grpSpPr>
          <p:sp>
            <p:nvSpPr>
              <p:cNvPr id="424" name="Google Shape;424;p40"/>
              <p:cNvSpPr txBox="1"/>
              <p:nvPr/>
            </p:nvSpPr>
            <p:spPr>
              <a:xfrm>
                <a:off x="4154475" y="247675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700">
                    <a:latin typeface="Open Sans"/>
                    <a:ea typeface="Open Sans"/>
                    <a:cs typeface="Open Sans"/>
                    <a:sym typeface="Open Sans"/>
                  </a:rPr>
                  <a:t>Input Data</a:t>
                </a:r>
                <a:endParaRPr b="1" sz="17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425" name="Google Shape;425;p40"/>
              <p:cNvCxnSpPr>
                <a:stCxn id="424" idx="2"/>
              </p:cNvCxnSpPr>
              <p:nvPr/>
            </p:nvCxnSpPr>
            <p:spPr>
              <a:xfrm>
                <a:off x="4863075" y="692875"/>
                <a:ext cx="0" cy="235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426" name="Google Shape;426;p40"/>
              <p:cNvSpPr txBox="1"/>
              <p:nvPr/>
            </p:nvSpPr>
            <p:spPr>
              <a:xfrm>
                <a:off x="4154475" y="962050"/>
                <a:ext cx="1417200" cy="445200"/>
              </a:xfrm>
              <a:prstGeom prst="rect">
                <a:avLst/>
              </a:prstGeom>
              <a:noFill/>
              <a:ln cap="flat" cmpd="sng" w="76200">
                <a:solidFill>
                  <a:srgbClr val="21A9C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500">
                    <a:solidFill>
                      <a:srgbClr val="212121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Model</a:t>
                </a:r>
                <a:endParaRPr b="1" sz="1500">
                  <a:solidFill>
                    <a:srgbClr val="21212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27" name="Google Shape;427;p40"/>
              <p:cNvSpPr txBox="1"/>
              <p:nvPr/>
            </p:nvSpPr>
            <p:spPr>
              <a:xfrm>
                <a:off x="2554275" y="962050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>
                    <a:latin typeface="Open Sans"/>
                    <a:ea typeface="Open Sans"/>
                    <a:cs typeface="Open Sans"/>
                    <a:sym typeface="Open Sans"/>
                  </a:rPr>
                  <a:t>Weights</a:t>
                </a:r>
                <a:endParaRPr b="1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428" name="Google Shape;428;p40"/>
              <p:cNvCxnSpPr>
                <a:stCxn id="427" idx="3"/>
                <a:endCxn id="426" idx="1"/>
              </p:cNvCxnSpPr>
              <p:nvPr/>
            </p:nvCxnSpPr>
            <p:spPr>
              <a:xfrm>
                <a:off x="3971475" y="1184650"/>
                <a:ext cx="183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29" name="Google Shape;429;p40"/>
              <p:cNvCxnSpPr>
                <a:stCxn id="426" idx="2"/>
              </p:cNvCxnSpPr>
              <p:nvPr/>
            </p:nvCxnSpPr>
            <p:spPr>
              <a:xfrm>
                <a:off x="4863075" y="1407250"/>
                <a:ext cx="0" cy="354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430" name="Google Shape;430;p40"/>
              <p:cNvSpPr txBox="1"/>
              <p:nvPr/>
            </p:nvSpPr>
            <p:spPr>
              <a:xfrm>
                <a:off x="4063041" y="1758001"/>
                <a:ext cx="1547700" cy="445200"/>
              </a:xfrm>
              <a:prstGeom prst="rect">
                <a:avLst/>
              </a:prstGeom>
              <a:noFill/>
              <a:ln cap="flat" cmpd="sng" w="9525">
                <a:solidFill>
                  <a:srgbClr val="3C78D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>
                    <a:latin typeface="Open Sans"/>
                    <a:ea typeface="Open Sans"/>
                    <a:cs typeface="Open Sans"/>
                    <a:sym typeface="Open Sans"/>
                  </a:rPr>
                  <a:t>Prediction</a:t>
                </a:r>
                <a:endParaRPr b="1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31" name="Google Shape;431;p40"/>
              <p:cNvSpPr txBox="1"/>
              <p:nvPr/>
            </p:nvSpPr>
            <p:spPr>
              <a:xfrm>
                <a:off x="5816324" y="1757995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3C78D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>
                    <a:latin typeface="Open Sans"/>
                    <a:ea typeface="Open Sans"/>
                    <a:cs typeface="Open Sans"/>
                    <a:sym typeface="Open Sans"/>
                  </a:rPr>
                  <a:t>Reality</a:t>
                </a:r>
                <a:endParaRPr b="1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32" name="Google Shape;432;p40"/>
              <p:cNvSpPr txBox="1"/>
              <p:nvPr/>
            </p:nvSpPr>
            <p:spPr>
              <a:xfrm>
                <a:off x="4863075" y="2776550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>
                    <a:latin typeface="Open Sans"/>
                    <a:ea typeface="Open Sans"/>
                    <a:cs typeface="Open Sans"/>
                    <a:sym typeface="Open Sans"/>
                  </a:rPr>
                  <a:t>Loss</a:t>
                </a:r>
                <a:endParaRPr b="1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433" name="Google Shape;433;p40"/>
              <p:cNvCxnSpPr>
                <a:stCxn id="430" idx="2"/>
                <a:endCxn id="432" idx="0"/>
              </p:cNvCxnSpPr>
              <p:nvPr/>
            </p:nvCxnSpPr>
            <p:spPr>
              <a:xfrm>
                <a:off x="4836891" y="2203201"/>
                <a:ext cx="734700" cy="573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34" name="Google Shape;434;p40"/>
              <p:cNvCxnSpPr>
                <a:stCxn id="431" idx="2"/>
                <a:endCxn id="432" idx="0"/>
              </p:cNvCxnSpPr>
              <p:nvPr/>
            </p:nvCxnSpPr>
            <p:spPr>
              <a:xfrm flipH="1">
                <a:off x="5571824" y="2203195"/>
                <a:ext cx="953100" cy="573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35" name="Google Shape;435;p40"/>
              <p:cNvCxnSpPr>
                <a:endCxn id="436" idx="3"/>
              </p:cNvCxnSpPr>
              <p:nvPr/>
            </p:nvCxnSpPr>
            <p:spPr>
              <a:xfrm rot="10800000">
                <a:off x="4154770" y="2999151"/>
                <a:ext cx="838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436" name="Google Shape;436;p40"/>
              <p:cNvSpPr txBox="1"/>
              <p:nvPr/>
            </p:nvSpPr>
            <p:spPr>
              <a:xfrm>
                <a:off x="2607070" y="2776551"/>
                <a:ext cx="15477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>
                    <a:latin typeface="Open Sans"/>
                    <a:ea typeface="Open Sans"/>
                    <a:cs typeface="Open Sans"/>
                    <a:sym typeface="Open Sans"/>
                  </a:rPr>
                  <a:t>Optimizer</a:t>
                </a:r>
                <a:endParaRPr b="1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437" name="Google Shape;437;p40"/>
              <p:cNvCxnSpPr/>
              <p:nvPr/>
            </p:nvCxnSpPr>
            <p:spPr>
              <a:xfrm rot="10800000">
                <a:off x="3315675" y="2228750"/>
                <a:ext cx="0" cy="547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438" name="Google Shape;438;p40"/>
              <p:cNvSpPr txBox="1"/>
              <p:nvPr/>
            </p:nvSpPr>
            <p:spPr>
              <a:xfrm>
                <a:off x="2554275" y="1783550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>
                    <a:latin typeface="Open Sans"/>
                    <a:ea typeface="Open Sans"/>
                    <a:cs typeface="Open Sans"/>
                    <a:sym typeface="Open Sans"/>
                  </a:rPr>
                  <a:t>Weight update</a:t>
                </a:r>
                <a:endParaRPr b="1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439" name="Google Shape;439;p40"/>
              <p:cNvCxnSpPr/>
              <p:nvPr/>
            </p:nvCxnSpPr>
            <p:spPr>
              <a:xfrm rot="10800000">
                <a:off x="3315675" y="1410900"/>
                <a:ext cx="0" cy="369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440" name="Google Shape;440;p40"/>
            <p:cNvSpPr/>
            <p:nvPr/>
          </p:nvSpPr>
          <p:spPr>
            <a:xfrm>
              <a:off x="7130149" y="118984"/>
              <a:ext cx="1390200" cy="678000"/>
            </a:xfrm>
            <a:prstGeom prst="ellipse">
              <a:avLst/>
            </a:prstGeom>
            <a:noFill/>
            <a:ln cap="flat" cmpd="sng" w="38100">
              <a:solidFill>
                <a:srgbClr val="75BA4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41"/>
          <p:cNvPicPr preferRelativeResize="0"/>
          <p:nvPr/>
        </p:nvPicPr>
        <p:blipFill rotWithShape="1">
          <a:blip r:embed="rId3">
            <a:alphaModFix/>
          </a:blip>
          <a:srcRect b="24322" l="3778" r="28744" t="0"/>
          <a:stretch/>
        </p:blipFill>
        <p:spPr>
          <a:xfrm>
            <a:off x="30025" y="1072108"/>
            <a:ext cx="9083949" cy="4071392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41"/>
          <p:cNvSpPr txBox="1"/>
          <p:nvPr>
            <p:ph type="title"/>
          </p:nvPr>
        </p:nvSpPr>
        <p:spPr>
          <a:xfrm>
            <a:off x="311700" y="205350"/>
            <a:ext cx="5475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Numericalization </a:t>
            </a:r>
            <a:r>
              <a:rPr lang="en-GB">
                <a:solidFill>
                  <a:schemeClr val="accent2"/>
                </a:solidFill>
              </a:rPr>
              <a:t>&amp; Tokenization </a:t>
            </a:r>
            <a:endParaRPr/>
          </a:p>
        </p:txBody>
      </p:sp>
      <p:sp>
        <p:nvSpPr>
          <p:cNvPr id="447" name="Google Shape;447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Google Shape;45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50" y="54275"/>
            <a:ext cx="8995499" cy="50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Logistic regression - DNA enhancers classification</a:t>
            </a:r>
            <a:endParaRPr/>
          </a:p>
        </p:txBody>
      </p:sp>
      <p:sp>
        <p:nvSpPr>
          <p:cNvPr id="459" name="Google Shape;459;p43"/>
          <p:cNvSpPr txBox="1"/>
          <p:nvPr/>
        </p:nvSpPr>
        <p:spPr>
          <a:xfrm>
            <a:off x="311700" y="1225225"/>
            <a:ext cx="3867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200" u="sng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https://github.com/BioGeMT/MALTAomics-Summer-School/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1"/>
                </a:solidFill>
              </a:rPr>
              <a:t>Day 2 Workshop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MALTA_02_DNA_enhancers.ipynb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0" name="Google Shape;460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5" name="Google Shape;465;p44"/>
          <p:cNvPicPr preferRelativeResize="0"/>
          <p:nvPr/>
        </p:nvPicPr>
        <p:blipFill rotWithShape="1">
          <a:blip r:embed="rId3">
            <a:alphaModFix/>
          </a:blip>
          <a:srcRect b="0" l="0" r="31332" t="0"/>
          <a:stretch/>
        </p:blipFill>
        <p:spPr>
          <a:xfrm>
            <a:off x="1366700" y="543550"/>
            <a:ext cx="6174449" cy="4056399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67" name="Google Shape;467;p44"/>
          <p:cNvPicPr preferRelativeResize="0"/>
          <p:nvPr/>
        </p:nvPicPr>
        <p:blipFill rotWithShape="1">
          <a:blip r:embed="rId3">
            <a:alphaModFix/>
          </a:blip>
          <a:srcRect b="77111" l="54978" r="31332" t="0"/>
          <a:stretch/>
        </p:blipFill>
        <p:spPr>
          <a:xfrm>
            <a:off x="6310249" y="1073900"/>
            <a:ext cx="1230900" cy="92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Google Shape;47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543538"/>
            <a:ext cx="8991600" cy="4056414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74" name="Google Shape;47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5400" y="3285925"/>
            <a:ext cx="2378501" cy="174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213" name="Google Shape;21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AutoNum type="arabicParenR"/>
            </a:pPr>
            <a:r>
              <a:rPr lang="en-GB" sz="2400"/>
              <a:t>I</a:t>
            </a:r>
            <a:r>
              <a:rPr lang="en-GB" sz="2400"/>
              <a:t>ntroduction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GB" sz="2400"/>
              <a:t>Linear regression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GB" sz="2400"/>
              <a:t>Logistic regression classifier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GB" sz="2400"/>
              <a:t>Multilayer perceptron (MLP)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GB" sz="2400"/>
              <a:t>Convolutional neural network (CNN)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GB" sz="2400"/>
              <a:t>Extras</a:t>
            </a:r>
            <a:endParaRPr sz="2400"/>
          </a:p>
        </p:txBody>
      </p:sp>
      <p:sp>
        <p:nvSpPr>
          <p:cNvPr id="214" name="Google Shape;21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82" name="Google Shape;48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9763" y="119862"/>
            <a:ext cx="6684475" cy="490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7"/>
          <p:cNvSpPr txBox="1"/>
          <p:nvPr>
            <p:ph type="title"/>
          </p:nvPr>
        </p:nvSpPr>
        <p:spPr>
          <a:xfrm>
            <a:off x="311700" y="445025"/>
            <a:ext cx="5688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Batch size and shuffling</a:t>
            </a:r>
            <a:endParaRPr/>
          </a:p>
        </p:txBody>
      </p:sp>
      <p:sp>
        <p:nvSpPr>
          <p:cNvPr id="488" name="Google Shape;488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89" name="Google Shape;48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500" y="998725"/>
            <a:ext cx="5143509" cy="3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47"/>
          <p:cNvSpPr txBox="1"/>
          <p:nvPr/>
        </p:nvSpPr>
        <p:spPr>
          <a:xfrm>
            <a:off x="2232350" y="4675375"/>
            <a:ext cx="390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B</a:t>
            </a:r>
            <a:r>
              <a:rPr lang="en-GB" sz="1200">
                <a:solidFill>
                  <a:schemeClr val="dk1"/>
                </a:solidFill>
              </a:rPr>
              <a:t>atch size - speed VS stability of the learning process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491" name="Google Shape;491;p47"/>
          <p:cNvGrpSpPr/>
          <p:nvPr/>
        </p:nvGrpSpPr>
        <p:grpSpPr>
          <a:xfrm>
            <a:off x="6176896" y="125625"/>
            <a:ext cx="2844248" cy="3437340"/>
            <a:chOff x="6533175" y="118980"/>
            <a:chExt cx="2487971" cy="3006770"/>
          </a:xfrm>
        </p:grpSpPr>
        <p:sp>
          <p:nvSpPr>
            <p:cNvPr id="492" name="Google Shape;492;p47"/>
            <p:cNvSpPr/>
            <p:nvPr/>
          </p:nvSpPr>
          <p:spPr>
            <a:xfrm>
              <a:off x="6533175" y="167450"/>
              <a:ext cx="2487900" cy="29583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3" name="Google Shape;493;p47"/>
            <p:cNvGrpSpPr/>
            <p:nvPr/>
          </p:nvGrpSpPr>
          <p:grpSpPr>
            <a:xfrm>
              <a:off x="6660465" y="250395"/>
              <a:ext cx="2360681" cy="2773624"/>
              <a:chOff x="2554275" y="247675"/>
              <a:chExt cx="4679249" cy="2974076"/>
            </a:xfrm>
          </p:grpSpPr>
          <p:sp>
            <p:nvSpPr>
              <p:cNvPr id="494" name="Google Shape;494;p47"/>
              <p:cNvSpPr txBox="1"/>
              <p:nvPr/>
            </p:nvSpPr>
            <p:spPr>
              <a:xfrm>
                <a:off x="4154475" y="247675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100">
                    <a:latin typeface="Open Sans"/>
                    <a:ea typeface="Open Sans"/>
                    <a:cs typeface="Open Sans"/>
                    <a:sym typeface="Open Sans"/>
                  </a:rPr>
                  <a:t>Input Data</a:t>
                </a:r>
                <a:endParaRPr b="1" sz="11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495" name="Google Shape;495;p47"/>
              <p:cNvCxnSpPr>
                <a:stCxn id="494" idx="2"/>
              </p:cNvCxnSpPr>
              <p:nvPr/>
            </p:nvCxnSpPr>
            <p:spPr>
              <a:xfrm>
                <a:off x="4863075" y="692875"/>
                <a:ext cx="0" cy="235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496" name="Google Shape;496;p47"/>
              <p:cNvSpPr txBox="1"/>
              <p:nvPr/>
            </p:nvSpPr>
            <p:spPr>
              <a:xfrm>
                <a:off x="4154475" y="962050"/>
                <a:ext cx="1417200" cy="445200"/>
              </a:xfrm>
              <a:prstGeom prst="rect">
                <a:avLst/>
              </a:prstGeom>
              <a:noFill/>
              <a:ln cap="flat" cmpd="sng" w="76200">
                <a:solidFill>
                  <a:srgbClr val="21A9C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200">
                    <a:solidFill>
                      <a:srgbClr val="212121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Model</a:t>
                </a:r>
                <a:endParaRPr b="1" sz="1200">
                  <a:solidFill>
                    <a:srgbClr val="21212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97" name="Google Shape;497;p47"/>
              <p:cNvSpPr txBox="1"/>
              <p:nvPr/>
            </p:nvSpPr>
            <p:spPr>
              <a:xfrm>
                <a:off x="2554275" y="962050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100">
                    <a:latin typeface="Open Sans"/>
                    <a:ea typeface="Open Sans"/>
                    <a:cs typeface="Open Sans"/>
                    <a:sym typeface="Open Sans"/>
                  </a:rPr>
                  <a:t>Weights</a:t>
                </a:r>
                <a:endParaRPr b="1" sz="11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498" name="Google Shape;498;p47"/>
              <p:cNvCxnSpPr>
                <a:stCxn id="497" idx="3"/>
                <a:endCxn id="496" idx="1"/>
              </p:cNvCxnSpPr>
              <p:nvPr/>
            </p:nvCxnSpPr>
            <p:spPr>
              <a:xfrm>
                <a:off x="3971475" y="1184650"/>
                <a:ext cx="183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99" name="Google Shape;499;p47"/>
              <p:cNvCxnSpPr>
                <a:stCxn id="496" idx="2"/>
              </p:cNvCxnSpPr>
              <p:nvPr/>
            </p:nvCxnSpPr>
            <p:spPr>
              <a:xfrm>
                <a:off x="4863075" y="1407250"/>
                <a:ext cx="0" cy="354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500" name="Google Shape;500;p47"/>
              <p:cNvSpPr txBox="1"/>
              <p:nvPr/>
            </p:nvSpPr>
            <p:spPr>
              <a:xfrm>
                <a:off x="4063041" y="1758001"/>
                <a:ext cx="1547700" cy="445200"/>
              </a:xfrm>
              <a:prstGeom prst="rect">
                <a:avLst/>
              </a:prstGeom>
              <a:noFill/>
              <a:ln cap="flat" cmpd="sng" w="9525">
                <a:solidFill>
                  <a:srgbClr val="3C78D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000">
                    <a:latin typeface="Open Sans"/>
                    <a:ea typeface="Open Sans"/>
                    <a:cs typeface="Open Sans"/>
                    <a:sym typeface="Open Sans"/>
                  </a:rPr>
                  <a:t>Prediction</a:t>
                </a:r>
                <a:endParaRPr b="1" sz="10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01" name="Google Shape;501;p47"/>
              <p:cNvSpPr txBox="1"/>
              <p:nvPr/>
            </p:nvSpPr>
            <p:spPr>
              <a:xfrm>
                <a:off x="5816324" y="1757995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3C78D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100">
                    <a:latin typeface="Open Sans"/>
                    <a:ea typeface="Open Sans"/>
                    <a:cs typeface="Open Sans"/>
                    <a:sym typeface="Open Sans"/>
                  </a:rPr>
                  <a:t>Reality</a:t>
                </a:r>
                <a:endParaRPr b="1" sz="11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02" name="Google Shape;502;p47"/>
              <p:cNvSpPr txBox="1"/>
              <p:nvPr/>
            </p:nvSpPr>
            <p:spPr>
              <a:xfrm>
                <a:off x="4863075" y="2776550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100">
                    <a:latin typeface="Open Sans"/>
                    <a:ea typeface="Open Sans"/>
                    <a:cs typeface="Open Sans"/>
                    <a:sym typeface="Open Sans"/>
                  </a:rPr>
                  <a:t>Loss</a:t>
                </a:r>
                <a:endParaRPr b="1" sz="11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503" name="Google Shape;503;p47"/>
              <p:cNvCxnSpPr>
                <a:stCxn id="500" idx="2"/>
                <a:endCxn id="502" idx="0"/>
              </p:cNvCxnSpPr>
              <p:nvPr/>
            </p:nvCxnSpPr>
            <p:spPr>
              <a:xfrm>
                <a:off x="4836891" y="2203201"/>
                <a:ext cx="734700" cy="573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04" name="Google Shape;504;p47"/>
              <p:cNvCxnSpPr>
                <a:stCxn id="501" idx="2"/>
                <a:endCxn id="502" idx="0"/>
              </p:cNvCxnSpPr>
              <p:nvPr/>
            </p:nvCxnSpPr>
            <p:spPr>
              <a:xfrm flipH="1">
                <a:off x="5571824" y="2203195"/>
                <a:ext cx="953100" cy="573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05" name="Google Shape;505;p47"/>
              <p:cNvCxnSpPr>
                <a:endCxn id="506" idx="3"/>
              </p:cNvCxnSpPr>
              <p:nvPr/>
            </p:nvCxnSpPr>
            <p:spPr>
              <a:xfrm rot="10800000">
                <a:off x="4154770" y="2999151"/>
                <a:ext cx="838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506" name="Google Shape;506;p47"/>
              <p:cNvSpPr txBox="1"/>
              <p:nvPr/>
            </p:nvSpPr>
            <p:spPr>
              <a:xfrm>
                <a:off x="2607070" y="2776551"/>
                <a:ext cx="15477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100">
                    <a:latin typeface="Open Sans"/>
                    <a:ea typeface="Open Sans"/>
                    <a:cs typeface="Open Sans"/>
                    <a:sym typeface="Open Sans"/>
                  </a:rPr>
                  <a:t>Optimizer</a:t>
                </a:r>
                <a:endParaRPr b="1" sz="11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507" name="Google Shape;507;p47"/>
              <p:cNvCxnSpPr/>
              <p:nvPr/>
            </p:nvCxnSpPr>
            <p:spPr>
              <a:xfrm rot="10800000">
                <a:off x="3315675" y="2228750"/>
                <a:ext cx="0" cy="547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508" name="Google Shape;508;p47"/>
              <p:cNvSpPr txBox="1"/>
              <p:nvPr/>
            </p:nvSpPr>
            <p:spPr>
              <a:xfrm>
                <a:off x="2554275" y="1783550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100">
                    <a:latin typeface="Open Sans"/>
                    <a:ea typeface="Open Sans"/>
                    <a:cs typeface="Open Sans"/>
                    <a:sym typeface="Open Sans"/>
                  </a:rPr>
                  <a:t>Weight update</a:t>
                </a:r>
                <a:endParaRPr b="1" sz="11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509" name="Google Shape;509;p47"/>
              <p:cNvCxnSpPr/>
              <p:nvPr/>
            </p:nvCxnSpPr>
            <p:spPr>
              <a:xfrm rot="10800000">
                <a:off x="3315675" y="1410900"/>
                <a:ext cx="0" cy="369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510" name="Google Shape;510;p47"/>
            <p:cNvSpPr/>
            <p:nvPr/>
          </p:nvSpPr>
          <p:spPr>
            <a:xfrm>
              <a:off x="7130162" y="118980"/>
              <a:ext cx="1390200" cy="678000"/>
            </a:xfrm>
            <a:prstGeom prst="ellipse">
              <a:avLst/>
            </a:prstGeom>
            <a:noFill/>
            <a:ln cap="flat" cmpd="sng" w="38100">
              <a:solidFill>
                <a:srgbClr val="75BA4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Loss functions and activations</a:t>
            </a:r>
            <a:endParaRPr/>
          </a:p>
        </p:txBody>
      </p:sp>
      <p:sp>
        <p:nvSpPr>
          <p:cNvPr id="516" name="Google Shape;516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517" name="Google Shape;517;p48"/>
          <p:cNvGraphicFramePr/>
          <p:nvPr/>
        </p:nvGraphicFramePr>
        <p:xfrm>
          <a:off x="224800" y="202855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{C0216A2D-BED1-445F-971F-DCBE108F872D}</a:tableStyleId>
              </a:tblPr>
              <a:tblGrid>
                <a:gridCol w="1987325"/>
                <a:gridCol w="1987325"/>
                <a:gridCol w="1987325"/>
              </a:tblGrid>
              <a:tr h="557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2100"/>
                        <a:t>Regression</a:t>
                      </a:r>
                      <a:endParaRPr b="1" sz="2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2100"/>
                        <a:t>Binary</a:t>
                      </a:r>
                      <a:endParaRPr b="1" sz="2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2100"/>
                        <a:t>Classification</a:t>
                      </a:r>
                      <a:endParaRPr b="1" sz="2100"/>
                    </a:p>
                  </a:txBody>
                  <a:tcPr marT="91425" marB="91425" marR="91425" marL="91425"/>
                </a:tc>
              </a:tr>
              <a:tr h="557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2100"/>
                        <a:t>Loss function</a:t>
                      </a:r>
                      <a:endParaRPr b="1" sz="2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100"/>
                        <a:t>MSE</a:t>
                      </a:r>
                      <a:endParaRPr sz="2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100"/>
                        <a:t>Binary </a:t>
                      </a:r>
                      <a:r>
                        <a:rPr lang="en-GB" sz="2100"/>
                        <a:t>CE</a:t>
                      </a:r>
                      <a:endParaRPr sz="2100"/>
                    </a:p>
                  </a:txBody>
                  <a:tcPr marT="91425" marB="91425" marR="91425" marL="91425"/>
                </a:tc>
              </a:tr>
              <a:tr h="557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2100"/>
                        <a:t>Activation</a:t>
                      </a:r>
                      <a:endParaRPr b="1" sz="2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100"/>
                        <a:t>None</a:t>
                      </a:r>
                      <a:endParaRPr sz="2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100"/>
                        <a:t>Sigmoid</a:t>
                      </a:r>
                      <a:endParaRPr sz="2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18" name="Google Shape;518;p48"/>
          <p:cNvSpPr/>
          <p:nvPr/>
        </p:nvSpPr>
        <p:spPr>
          <a:xfrm>
            <a:off x="6533175" y="167450"/>
            <a:ext cx="2487900" cy="2958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9" name="Google Shape;519;p48"/>
          <p:cNvGrpSpPr/>
          <p:nvPr/>
        </p:nvGrpSpPr>
        <p:grpSpPr>
          <a:xfrm>
            <a:off x="6660465" y="250395"/>
            <a:ext cx="2360681" cy="2773624"/>
            <a:chOff x="2554275" y="247675"/>
            <a:chExt cx="4679249" cy="2974076"/>
          </a:xfrm>
        </p:grpSpPr>
        <p:sp>
          <p:nvSpPr>
            <p:cNvPr id="520" name="Google Shape;520;p48"/>
            <p:cNvSpPr txBox="1"/>
            <p:nvPr/>
          </p:nvSpPr>
          <p:spPr>
            <a:xfrm>
              <a:off x="4154475" y="247675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Input Data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21" name="Google Shape;521;p48"/>
            <p:cNvCxnSpPr>
              <a:stCxn id="520" idx="2"/>
            </p:cNvCxnSpPr>
            <p:nvPr/>
          </p:nvCxnSpPr>
          <p:spPr>
            <a:xfrm>
              <a:off x="4863075" y="692875"/>
              <a:ext cx="0" cy="235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22" name="Google Shape;522;p48"/>
            <p:cNvSpPr txBox="1"/>
            <p:nvPr/>
          </p:nvSpPr>
          <p:spPr>
            <a:xfrm>
              <a:off x="4154475" y="962050"/>
              <a:ext cx="1417200" cy="445200"/>
            </a:xfrm>
            <a:prstGeom prst="rect">
              <a:avLst/>
            </a:prstGeom>
            <a:noFill/>
            <a:ln cap="flat" cmpd="sng" w="76200">
              <a:solidFill>
                <a:srgbClr val="21A9C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rgbClr val="212121"/>
                  </a:solidFill>
                  <a:latin typeface="Open Sans"/>
                  <a:ea typeface="Open Sans"/>
                  <a:cs typeface="Open Sans"/>
                  <a:sym typeface="Open Sans"/>
                </a:rPr>
                <a:t>Model</a:t>
              </a:r>
              <a:endParaRPr b="1" sz="1000">
                <a:solidFill>
                  <a:srgbClr val="21212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3" name="Google Shape;523;p48"/>
            <p:cNvSpPr txBox="1"/>
            <p:nvPr/>
          </p:nvSpPr>
          <p:spPr>
            <a:xfrm>
              <a:off x="2554275" y="9620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Weights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24" name="Google Shape;524;p48"/>
            <p:cNvCxnSpPr>
              <a:stCxn id="523" idx="3"/>
              <a:endCxn id="522" idx="1"/>
            </p:cNvCxnSpPr>
            <p:nvPr/>
          </p:nvCxnSpPr>
          <p:spPr>
            <a:xfrm>
              <a:off x="3971475" y="1184650"/>
              <a:ext cx="1830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25" name="Google Shape;525;p48"/>
            <p:cNvCxnSpPr>
              <a:stCxn id="522" idx="2"/>
            </p:cNvCxnSpPr>
            <p:nvPr/>
          </p:nvCxnSpPr>
          <p:spPr>
            <a:xfrm>
              <a:off x="4863075" y="1407250"/>
              <a:ext cx="0" cy="3549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26" name="Google Shape;526;p48"/>
            <p:cNvSpPr txBox="1"/>
            <p:nvPr/>
          </p:nvSpPr>
          <p:spPr>
            <a:xfrm>
              <a:off x="4063041" y="1758001"/>
              <a:ext cx="15477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Prediction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7" name="Google Shape;527;p48"/>
            <p:cNvSpPr txBox="1"/>
            <p:nvPr/>
          </p:nvSpPr>
          <p:spPr>
            <a:xfrm>
              <a:off x="5816324" y="1757995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Reality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8" name="Google Shape;528;p48"/>
            <p:cNvSpPr txBox="1"/>
            <p:nvPr/>
          </p:nvSpPr>
          <p:spPr>
            <a:xfrm>
              <a:off x="4863075" y="2776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Loss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29" name="Google Shape;529;p48"/>
            <p:cNvCxnSpPr>
              <a:stCxn id="526" idx="2"/>
              <a:endCxn id="528" idx="0"/>
            </p:cNvCxnSpPr>
            <p:nvPr/>
          </p:nvCxnSpPr>
          <p:spPr>
            <a:xfrm>
              <a:off x="4836891" y="2203201"/>
              <a:ext cx="734700" cy="5733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30" name="Google Shape;530;p48"/>
            <p:cNvCxnSpPr>
              <a:stCxn id="527" idx="2"/>
              <a:endCxn id="528" idx="0"/>
            </p:cNvCxnSpPr>
            <p:nvPr/>
          </p:nvCxnSpPr>
          <p:spPr>
            <a:xfrm flipH="1">
              <a:off x="5571824" y="2203195"/>
              <a:ext cx="953100" cy="5733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31" name="Google Shape;531;p48"/>
            <p:cNvCxnSpPr>
              <a:endCxn id="532" idx="3"/>
            </p:cNvCxnSpPr>
            <p:nvPr/>
          </p:nvCxnSpPr>
          <p:spPr>
            <a:xfrm rot="10800000">
              <a:off x="4154770" y="2999151"/>
              <a:ext cx="8388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32" name="Google Shape;532;p48"/>
            <p:cNvSpPr txBox="1"/>
            <p:nvPr/>
          </p:nvSpPr>
          <p:spPr>
            <a:xfrm>
              <a:off x="2607070" y="2776551"/>
              <a:ext cx="15477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Optimizer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33" name="Google Shape;533;p48"/>
            <p:cNvCxnSpPr/>
            <p:nvPr/>
          </p:nvCxnSpPr>
          <p:spPr>
            <a:xfrm rot="10800000">
              <a:off x="3315675" y="2228750"/>
              <a:ext cx="0" cy="547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34" name="Google Shape;534;p48"/>
            <p:cNvSpPr txBox="1"/>
            <p:nvPr/>
          </p:nvSpPr>
          <p:spPr>
            <a:xfrm>
              <a:off x="2554275" y="1783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Weight update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35" name="Google Shape;535;p48"/>
            <p:cNvCxnSpPr/>
            <p:nvPr/>
          </p:nvCxnSpPr>
          <p:spPr>
            <a:xfrm rot="10800000">
              <a:off x="3315675" y="1410900"/>
              <a:ext cx="0" cy="3690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536" name="Google Shape;536;p48"/>
          <p:cNvSpPr/>
          <p:nvPr/>
        </p:nvSpPr>
        <p:spPr>
          <a:xfrm>
            <a:off x="7522622" y="2501475"/>
            <a:ext cx="1390200" cy="678000"/>
          </a:xfrm>
          <a:prstGeom prst="ellipse">
            <a:avLst/>
          </a:prstGeom>
          <a:noFill/>
          <a:ln cap="flat" cmpd="sng" w="38100">
            <a:solidFill>
              <a:srgbClr val="75BA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Adam optimizer</a:t>
            </a:r>
            <a:endParaRPr/>
          </a:p>
        </p:txBody>
      </p:sp>
      <p:sp>
        <p:nvSpPr>
          <p:cNvPr id="542" name="Google Shape;542;p49"/>
          <p:cNvSpPr txBox="1"/>
          <p:nvPr>
            <p:ph idx="1" type="body"/>
          </p:nvPr>
        </p:nvSpPr>
        <p:spPr>
          <a:xfrm>
            <a:off x="311700" y="1152475"/>
            <a:ext cx="32442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Converges faster than SGD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Uses momentum and moving average of the gradient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Computer per-weight learning rates</a:t>
            </a:r>
            <a:endParaRPr/>
          </a:p>
        </p:txBody>
      </p:sp>
      <p:sp>
        <p:nvSpPr>
          <p:cNvPr id="543" name="Google Shape;543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44" name="Google Shape;54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5900" y="2160200"/>
            <a:ext cx="2863600" cy="27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49"/>
          <p:cNvSpPr/>
          <p:nvPr/>
        </p:nvSpPr>
        <p:spPr>
          <a:xfrm>
            <a:off x="6533175" y="167450"/>
            <a:ext cx="2487900" cy="2958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6" name="Google Shape;546;p49"/>
          <p:cNvGrpSpPr/>
          <p:nvPr/>
        </p:nvGrpSpPr>
        <p:grpSpPr>
          <a:xfrm>
            <a:off x="6660465" y="250395"/>
            <a:ext cx="2360681" cy="2773624"/>
            <a:chOff x="2554275" y="247675"/>
            <a:chExt cx="4679249" cy="2974076"/>
          </a:xfrm>
        </p:grpSpPr>
        <p:sp>
          <p:nvSpPr>
            <p:cNvPr id="547" name="Google Shape;547;p49"/>
            <p:cNvSpPr txBox="1"/>
            <p:nvPr/>
          </p:nvSpPr>
          <p:spPr>
            <a:xfrm>
              <a:off x="4154475" y="247675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Input Data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48" name="Google Shape;548;p49"/>
            <p:cNvCxnSpPr>
              <a:stCxn id="547" idx="2"/>
            </p:cNvCxnSpPr>
            <p:nvPr/>
          </p:nvCxnSpPr>
          <p:spPr>
            <a:xfrm>
              <a:off x="4863075" y="692875"/>
              <a:ext cx="0" cy="235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49" name="Google Shape;549;p49"/>
            <p:cNvSpPr txBox="1"/>
            <p:nvPr/>
          </p:nvSpPr>
          <p:spPr>
            <a:xfrm>
              <a:off x="4154475" y="962050"/>
              <a:ext cx="1417200" cy="445200"/>
            </a:xfrm>
            <a:prstGeom prst="rect">
              <a:avLst/>
            </a:prstGeom>
            <a:noFill/>
            <a:ln cap="flat" cmpd="sng" w="76200">
              <a:solidFill>
                <a:srgbClr val="21A9C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rgbClr val="212121"/>
                  </a:solidFill>
                  <a:latin typeface="Open Sans"/>
                  <a:ea typeface="Open Sans"/>
                  <a:cs typeface="Open Sans"/>
                  <a:sym typeface="Open Sans"/>
                </a:rPr>
                <a:t>Model</a:t>
              </a:r>
              <a:endParaRPr b="1" sz="1000">
                <a:solidFill>
                  <a:srgbClr val="21212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0" name="Google Shape;550;p49"/>
            <p:cNvSpPr txBox="1"/>
            <p:nvPr/>
          </p:nvSpPr>
          <p:spPr>
            <a:xfrm>
              <a:off x="2554275" y="9620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Weights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51" name="Google Shape;551;p49"/>
            <p:cNvCxnSpPr>
              <a:stCxn id="550" idx="3"/>
              <a:endCxn id="549" idx="1"/>
            </p:cNvCxnSpPr>
            <p:nvPr/>
          </p:nvCxnSpPr>
          <p:spPr>
            <a:xfrm>
              <a:off x="3971475" y="1184650"/>
              <a:ext cx="1830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52" name="Google Shape;552;p49"/>
            <p:cNvCxnSpPr>
              <a:stCxn id="549" idx="2"/>
            </p:cNvCxnSpPr>
            <p:nvPr/>
          </p:nvCxnSpPr>
          <p:spPr>
            <a:xfrm>
              <a:off x="4863075" y="1407250"/>
              <a:ext cx="0" cy="3549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53" name="Google Shape;553;p49"/>
            <p:cNvSpPr txBox="1"/>
            <p:nvPr/>
          </p:nvSpPr>
          <p:spPr>
            <a:xfrm>
              <a:off x="4063041" y="1758001"/>
              <a:ext cx="15477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Prediction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4" name="Google Shape;554;p49"/>
            <p:cNvSpPr txBox="1"/>
            <p:nvPr/>
          </p:nvSpPr>
          <p:spPr>
            <a:xfrm>
              <a:off x="5816324" y="1757995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Reality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5" name="Google Shape;555;p49"/>
            <p:cNvSpPr txBox="1"/>
            <p:nvPr/>
          </p:nvSpPr>
          <p:spPr>
            <a:xfrm>
              <a:off x="4863075" y="2776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Loss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56" name="Google Shape;556;p49"/>
            <p:cNvCxnSpPr>
              <a:stCxn id="553" idx="2"/>
              <a:endCxn id="555" idx="0"/>
            </p:cNvCxnSpPr>
            <p:nvPr/>
          </p:nvCxnSpPr>
          <p:spPr>
            <a:xfrm>
              <a:off x="4836891" y="2203201"/>
              <a:ext cx="734700" cy="5733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57" name="Google Shape;557;p49"/>
            <p:cNvCxnSpPr>
              <a:stCxn id="554" idx="2"/>
              <a:endCxn id="555" idx="0"/>
            </p:cNvCxnSpPr>
            <p:nvPr/>
          </p:nvCxnSpPr>
          <p:spPr>
            <a:xfrm flipH="1">
              <a:off x="5571824" y="2203195"/>
              <a:ext cx="953100" cy="5733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58" name="Google Shape;558;p49"/>
            <p:cNvCxnSpPr>
              <a:endCxn id="559" idx="3"/>
            </p:cNvCxnSpPr>
            <p:nvPr/>
          </p:nvCxnSpPr>
          <p:spPr>
            <a:xfrm rot="10800000">
              <a:off x="4154770" y="2999151"/>
              <a:ext cx="8388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59" name="Google Shape;559;p49"/>
            <p:cNvSpPr txBox="1"/>
            <p:nvPr/>
          </p:nvSpPr>
          <p:spPr>
            <a:xfrm>
              <a:off x="2607070" y="2776551"/>
              <a:ext cx="15477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Optimizer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60" name="Google Shape;560;p49"/>
            <p:cNvCxnSpPr/>
            <p:nvPr/>
          </p:nvCxnSpPr>
          <p:spPr>
            <a:xfrm rot="10800000">
              <a:off x="3315675" y="2228750"/>
              <a:ext cx="0" cy="547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61" name="Google Shape;561;p49"/>
            <p:cNvSpPr txBox="1"/>
            <p:nvPr/>
          </p:nvSpPr>
          <p:spPr>
            <a:xfrm>
              <a:off x="2554275" y="1783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Weight update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62" name="Google Shape;562;p49"/>
            <p:cNvCxnSpPr/>
            <p:nvPr/>
          </p:nvCxnSpPr>
          <p:spPr>
            <a:xfrm rot="10800000">
              <a:off x="3315675" y="1410900"/>
              <a:ext cx="0" cy="3690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563" name="Google Shape;563;p49"/>
          <p:cNvSpPr/>
          <p:nvPr/>
        </p:nvSpPr>
        <p:spPr>
          <a:xfrm>
            <a:off x="6419497" y="2447750"/>
            <a:ext cx="1390200" cy="678000"/>
          </a:xfrm>
          <a:prstGeom prst="ellipse">
            <a:avLst/>
          </a:prstGeom>
          <a:noFill/>
          <a:ln cap="flat" cmpd="sng" w="38100">
            <a:solidFill>
              <a:srgbClr val="75BA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69" name="Google Shape;569;p50"/>
          <p:cNvPicPr preferRelativeResize="0"/>
          <p:nvPr/>
        </p:nvPicPr>
        <p:blipFill rotWithShape="1">
          <a:blip r:embed="rId3">
            <a:alphaModFix/>
          </a:blip>
          <a:srcRect b="34456" l="0" r="0" t="0"/>
          <a:stretch/>
        </p:blipFill>
        <p:spPr>
          <a:xfrm>
            <a:off x="529550" y="1193500"/>
            <a:ext cx="5038874" cy="1856225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5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 management</a:t>
            </a:r>
            <a:endParaRPr/>
          </a:p>
        </p:txBody>
      </p:sp>
      <p:sp>
        <p:nvSpPr>
          <p:cNvPr id="571" name="Google Shape;571;p50"/>
          <p:cNvSpPr/>
          <p:nvPr/>
        </p:nvSpPr>
        <p:spPr>
          <a:xfrm>
            <a:off x="6533175" y="167450"/>
            <a:ext cx="2487900" cy="2958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2" name="Google Shape;572;p50"/>
          <p:cNvGrpSpPr/>
          <p:nvPr/>
        </p:nvGrpSpPr>
        <p:grpSpPr>
          <a:xfrm>
            <a:off x="6660465" y="250395"/>
            <a:ext cx="2360681" cy="2773624"/>
            <a:chOff x="2554275" y="247675"/>
            <a:chExt cx="4679249" cy="2974076"/>
          </a:xfrm>
        </p:grpSpPr>
        <p:sp>
          <p:nvSpPr>
            <p:cNvPr id="573" name="Google Shape;573;p50"/>
            <p:cNvSpPr txBox="1"/>
            <p:nvPr/>
          </p:nvSpPr>
          <p:spPr>
            <a:xfrm>
              <a:off x="4154475" y="247675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Input Data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74" name="Google Shape;574;p50"/>
            <p:cNvCxnSpPr>
              <a:stCxn id="573" idx="2"/>
            </p:cNvCxnSpPr>
            <p:nvPr/>
          </p:nvCxnSpPr>
          <p:spPr>
            <a:xfrm>
              <a:off x="4863075" y="692875"/>
              <a:ext cx="0" cy="235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75" name="Google Shape;575;p50"/>
            <p:cNvSpPr txBox="1"/>
            <p:nvPr/>
          </p:nvSpPr>
          <p:spPr>
            <a:xfrm>
              <a:off x="4154475" y="962050"/>
              <a:ext cx="1417200" cy="445200"/>
            </a:xfrm>
            <a:prstGeom prst="rect">
              <a:avLst/>
            </a:prstGeom>
            <a:noFill/>
            <a:ln cap="flat" cmpd="sng" w="76200">
              <a:solidFill>
                <a:srgbClr val="21A9C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rgbClr val="212121"/>
                  </a:solidFill>
                  <a:latin typeface="Open Sans"/>
                  <a:ea typeface="Open Sans"/>
                  <a:cs typeface="Open Sans"/>
                  <a:sym typeface="Open Sans"/>
                </a:rPr>
                <a:t>Model</a:t>
              </a:r>
              <a:endParaRPr b="1" sz="1000">
                <a:solidFill>
                  <a:srgbClr val="21212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76" name="Google Shape;576;p50"/>
            <p:cNvSpPr txBox="1"/>
            <p:nvPr/>
          </p:nvSpPr>
          <p:spPr>
            <a:xfrm>
              <a:off x="2554275" y="9620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Weights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77" name="Google Shape;577;p50"/>
            <p:cNvCxnSpPr>
              <a:stCxn id="576" idx="3"/>
              <a:endCxn id="575" idx="1"/>
            </p:cNvCxnSpPr>
            <p:nvPr/>
          </p:nvCxnSpPr>
          <p:spPr>
            <a:xfrm>
              <a:off x="3971475" y="1184650"/>
              <a:ext cx="1830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78" name="Google Shape;578;p50"/>
            <p:cNvCxnSpPr>
              <a:stCxn id="575" idx="2"/>
            </p:cNvCxnSpPr>
            <p:nvPr/>
          </p:nvCxnSpPr>
          <p:spPr>
            <a:xfrm>
              <a:off x="4863075" y="1407250"/>
              <a:ext cx="0" cy="3549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79" name="Google Shape;579;p50"/>
            <p:cNvSpPr txBox="1"/>
            <p:nvPr/>
          </p:nvSpPr>
          <p:spPr>
            <a:xfrm>
              <a:off x="4063041" y="1758001"/>
              <a:ext cx="15477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Prediction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0" name="Google Shape;580;p50"/>
            <p:cNvSpPr txBox="1"/>
            <p:nvPr/>
          </p:nvSpPr>
          <p:spPr>
            <a:xfrm>
              <a:off x="5816324" y="1757995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Reality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1" name="Google Shape;581;p50"/>
            <p:cNvSpPr txBox="1"/>
            <p:nvPr/>
          </p:nvSpPr>
          <p:spPr>
            <a:xfrm>
              <a:off x="4863075" y="2776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Loss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82" name="Google Shape;582;p50"/>
            <p:cNvCxnSpPr>
              <a:stCxn id="579" idx="2"/>
              <a:endCxn id="581" idx="0"/>
            </p:cNvCxnSpPr>
            <p:nvPr/>
          </p:nvCxnSpPr>
          <p:spPr>
            <a:xfrm>
              <a:off x="4836891" y="2203201"/>
              <a:ext cx="734700" cy="5733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83" name="Google Shape;583;p50"/>
            <p:cNvCxnSpPr>
              <a:stCxn id="580" idx="2"/>
              <a:endCxn id="581" idx="0"/>
            </p:cNvCxnSpPr>
            <p:nvPr/>
          </p:nvCxnSpPr>
          <p:spPr>
            <a:xfrm flipH="1">
              <a:off x="5571824" y="2203195"/>
              <a:ext cx="953100" cy="5733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84" name="Google Shape;584;p50"/>
            <p:cNvCxnSpPr>
              <a:endCxn id="585" idx="3"/>
            </p:cNvCxnSpPr>
            <p:nvPr/>
          </p:nvCxnSpPr>
          <p:spPr>
            <a:xfrm rot="10800000">
              <a:off x="4154770" y="2999151"/>
              <a:ext cx="8388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85" name="Google Shape;585;p50"/>
            <p:cNvSpPr txBox="1"/>
            <p:nvPr/>
          </p:nvSpPr>
          <p:spPr>
            <a:xfrm>
              <a:off x="2607070" y="2776551"/>
              <a:ext cx="15477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Optimizer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86" name="Google Shape;586;p50"/>
            <p:cNvCxnSpPr/>
            <p:nvPr/>
          </p:nvCxnSpPr>
          <p:spPr>
            <a:xfrm rot="10800000">
              <a:off x="3315675" y="2228750"/>
              <a:ext cx="0" cy="547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87" name="Google Shape;587;p50"/>
            <p:cNvSpPr txBox="1"/>
            <p:nvPr/>
          </p:nvSpPr>
          <p:spPr>
            <a:xfrm>
              <a:off x="2554275" y="1783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latin typeface="Open Sans"/>
                  <a:ea typeface="Open Sans"/>
                  <a:cs typeface="Open Sans"/>
                  <a:sym typeface="Open Sans"/>
                </a:rPr>
                <a:t>Weight update</a:t>
              </a:r>
              <a:endParaRPr b="1" sz="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88" name="Google Shape;588;p50"/>
            <p:cNvCxnSpPr/>
            <p:nvPr/>
          </p:nvCxnSpPr>
          <p:spPr>
            <a:xfrm rot="10800000">
              <a:off x="3315675" y="1410900"/>
              <a:ext cx="0" cy="3690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589" name="Google Shape;589;p50"/>
          <p:cNvSpPr/>
          <p:nvPr/>
        </p:nvSpPr>
        <p:spPr>
          <a:xfrm>
            <a:off x="7145722" y="72575"/>
            <a:ext cx="1390200" cy="678000"/>
          </a:xfrm>
          <a:prstGeom prst="ellipse">
            <a:avLst/>
          </a:prstGeom>
          <a:noFill/>
          <a:ln cap="flat" cmpd="sng" w="38100">
            <a:solidFill>
              <a:srgbClr val="75BA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595" name="Google Shape;595;p51"/>
          <p:cNvGrpSpPr/>
          <p:nvPr/>
        </p:nvGrpSpPr>
        <p:grpSpPr>
          <a:xfrm>
            <a:off x="456811" y="1140832"/>
            <a:ext cx="5183631" cy="2933943"/>
            <a:chOff x="1342375" y="634475"/>
            <a:chExt cx="6471450" cy="3662850"/>
          </a:xfrm>
        </p:grpSpPr>
        <p:pic>
          <p:nvPicPr>
            <p:cNvPr id="596" name="Google Shape;596;p5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42375" y="634475"/>
              <a:ext cx="6338276" cy="356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7" name="Google Shape;597;p51"/>
            <p:cNvSpPr/>
            <p:nvPr/>
          </p:nvSpPr>
          <p:spPr>
            <a:xfrm>
              <a:off x="5807425" y="2967125"/>
              <a:ext cx="2006400" cy="1330200"/>
            </a:xfrm>
            <a:prstGeom prst="rect">
              <a:avLst/>
            </a:prstGeom>
            <a:solidFill>
              <a:srgbClr val="FBFBFB"/>
            </a:solidFill>
            <a:ln cap="flat" cmpd="sng" w="9525">
              <a:solidFill>
                <a:srgbClr val="FBFB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8" name="Google Shape;598;p5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 management</a:t>
            </a:r>
            <a:endParaRPr/>
          </a:p>
        </p:txBody>
      </p:sp>
      <p:grpSp>
        <p:nvGrpSpPr>
          <p:cNvPr id="599" name="Google Shape;599;p51"/>
          <p:cNvGrpSpPr/>
          <p:nvPr/>
        </p:nvGrpSpPr>
        <p:grpSpPr>
          <a:xfrm>
            <a:off x="6533175" y="72575"/>
            <a:ext cx="2487971" cy="3053175"/>
            <a:chOff x="6533175" y="72575"/>
            <a:chExt cx="2487971" cy="3053175"/>
          </a:xfrm>
        </p:grpSpPr>
        <p:sp>
          <p:nvSpPr>
            <p:cNvPr id="600" name="Google Shape;600;p51"/>
            <p:cNvSpPr/>
            <p:nvPr/>
          </p:nvSpPr>
          <p:spPr>
            <a:xfrm>
              <a:off x="6533175" y="167450"/>
              <a:ext cx="2487900" cy="29583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1" name="Google Shape;601;p51"/>
            <p:cNvGrpSpPr/>
            <p:nvPr/>
          </p:nvGrpSpPr>
          <p:grpSpPr>
            <a:xfrm>
              <a:off x="6660465" y="250395"/>
              <a:ext cx="2360681" cy="2773624"/>
              <a:chOff x="2554275" y="247675"/>
              <a:chExt cx="4679249" cy="2974076"/>
            </a:xfrm>
          </p:grpSpPr>
          <p:sp>
            <p:nvSpPr>
              <p:cNvPr id="602" name="Google Shape;602;p51"/>
              <p:cNvSpPr txBox="1"/>
              <p:nvPr/>
            </p:nvSpPr>
            <p:spPr>
              <a:xfrm>
                <a:off x="4154475" y="247675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900">
                    <a:latin typeface="Open Sans"/>
                    <a:ea typeface="Open Sans"/>
                    <a:cs typeface="Open Sans"/>
                    <a:sym typeface="Open Sans"/>
                  </a:rPr>
                  <a:t>Input Data</a:t>
                </a:r>
                <a:endParaRPr b="1" sz="9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603" name="Google Shape;603;p51"/>
              <p:cNvCxnSpPr>
                <a:stCxn id="602" idx="2"/>
              </p:cNvCxnSpPr>
              <p:nvPr/>
            </p:nvCxnSpPr>
            <p:spPr>
              <a:xfrm>
                <a:off x="4863075" y="692875"/>
                <a:ext cx="0" cy="235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604" name="Google Shape;604;p51"/>
              <p:cNvSpPr txBox="1"/>
              <p:nvPr/>
            </p:nvSpPr>
            <p:spPr>
              <a:xfrm>
                <a:off x="4154475" y="962050"/>
                <a:ext cx="1417200" cy="445200"/>
              </a:xfrm>
              <a:prstGeom prst="rect">
                <a:avLst/>
              </a:prstGeom>
              <a:noFill/>
              <a:ln cap="flat" cmpd="sng" w="76200">
                <a:solidFill>
                  <a:srgbClr val="21A9C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000">
                    <a:solidFill>
                      <a:srgbClr val="212121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Model</a:t>
                </a:r>
                <a:endParaRPr b="1" sz="1000">
                  <a:solidFill>
                    <a:srgbClr val="21212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05" name="Google Shape;605;p51"/>
              <p:cNvSpPr txBox="1"/>
              <p:nvPr/>
            </p:nvSpPr>
            <p:spPr>
              <a:xfrm>
                <a:off x="2554275" y="962050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900">
                    <a:latin typeface="Open Sans"/>
                    <a:ea typeface="Open Sans"/>
                    <a:cs typeface="Open Sans"/>
                    <a:sym typeface="Open Sans"/>
                  </a:rPr>
                  <a:t>Weights</a:t>
                </a:r>
                <a:endParaRPr b="1" sz="9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606" name="Google Shape;606;p51"/>
              <p:cNvCxnSpPr>
                <a:stCxn id="605" idx="3"/>
                <a:endCxn id="604" idx="1"/>
              </p:cNvCxnSpPr>
              <p:nvPr/>
            </p:nvCxnSpPr>
            <p:spPr>
              <a:xfrm>
                <a:off x="3971475" y="1184650"/>
                <a:ext cx="183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07" name="Google Shape;607;p51"/>
              <p:cNvCxnSpPr>
                <a:stCxn id="604" idx="2"/>
              </p:cNvCxnSpPr>
              <p:nvPr/>
            </p:nvCxnSpPr>
            <p:spPr>
              <a:xfrm>
                <a:off x="4863075" y="1407250"/>
                <a:ext cx="0" cy="354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608" name="Google Shape;608;p51"/>
              <p:cNvSpPr txBox="1"/>
              <p:nvPr/>
            </p:nvSpPr>
            <p:spPr>
              <a:xfrm>
                <a:off x="4063041" y="1758001"/>
                <a:ext cx="1547700" cy="445200"/>
              </a:xfrm>
              <a:prstGeom prst="rect">
                <a:avLst/>
              </a:prstGeom>
              <a:noFill/>
              <a:ln cap="flat" cmpd="sng" w="9525">
                <a:solidFill>
                  <a:srgbClr val="3C78D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900">
                    <a:latin typeface="Open Sans"/>
                    <a:ea typeface="Open Sans"/>
                    <a:cs typeface="Open Sans"/>
                    <a:sym typeface="Open Sans"/>
                  </a:rPr>
                  <a:t>Prediction</a:t>
                </a:r>
                <a:endParaRPr b="1" sz="9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09" name="Google Shape;609;p51"/>
              <p:cNvSpPr txBox="1"/>
              <p:nvPr/>
            </p:nvSpPr>
            <p:spPr>
              <a:xfrm>
                <a:off x="5816324" y="1757995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3C78D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900">
                    <a:latin typeface="Open Sans"/>
                    <a:ea typeface="Open Sans"/>
                    <a:cs typeface="Open Sans"/>
                    <a:sym typeface="Open Sans"/>
                  </a:rPr>
                  <a:t>Reality</a:t>
                </a:r>
                <a:endParaRPr b="1" sz="9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10" name="Google Shape;610;p51"/>
              <p:cNvSpPr txBox="1"/>
              <p:nvPr/>
            </p:nvSpPr>
            <p:spPr>
              <a:xfrm>
                <a:off x="4863075" y="2776550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900">
                    <a:latin typeface="Open Sans"/>
                    <a:ea typeface="Open Sans"/>
                    <a:cs typeface="Open Sans"/>
                    <a:sym typeface="Open Sans"/>
                  </a:rPr>
                  <a:t>Loss</a:t>
                </a:r>
                <a:endParaRPr b="1" sz="9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611" name="Google Shape;611;p51"/>
              <p:cNvCxnSpPr>
                <a:stCxn id="608" idx="2"/>
                <a:endCxn id="610" idx="0"/>
              </p:cNvCxnSpPr>
              <p:nvPr/>
            </p:nvCxnSpPr>
            <p:spPr>
              <a:xfrm>
                <a:off x="4836891" y="2203201"/>
                <a:ext cx="734700" cy="573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12" name="Google Shape;612;p51"/>
              <p:cNvCxnSpPr>
                <a:stCxn id="609" idx="2"/>
                <a:endCxn id="610" idx="0"/>
              </p:cNvCxnSpPr>
              <p:nvPr/>
            </p:nvCxnSpPr>
            <p:spPr>
              <a:xfrm flipH="1">
                <a:off x="5571824" y="2203195"/>
                <a:ext cx="953100" cy="573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13" name="Google Shape;613;p51"/>
              <p:cNvCxnSpPr>
                <a:endCxn id="614" idx="3"/>
              </p:cNvCxnSpPr>
              <p:nvPr/>
            </p:nvCxnSpPr>
            <p:spPr>
              <a:xfrm rot="10800000">
                <a:off x="4154770" y="2999151"/>
                <a:ext cx="838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614" name="Google Shape;614;p51"/>
              <p:cNvSpPr txBox="1"/>
              <p:nvPr/>
            </p:nvSpPr>
            <p:spPr>
              <a:xfrm>
                <a:off x="2607070" y="2776551"/>
                <a:ext cx="1547700" cy="4452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900">
                    <a:latin typeface="Open Sans"/>
                    <a:ea typeface="Open Sans"/>
                    <a:cs typeface="Open Sans"/>
                    <a:sym typeface="Open Sans"/>
                  </a:rPr>
                  <a:t>Optimizer</a:t>
                </a:r>
                <a:endParaRPr b="1" sz="9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615" name="Google Shape;615;p51"/>
              <p:cNvCxnSpPr/>
              <p:nvPr/>
            </p:nvCxnSpPr>
            <p:spPr>
              <a:xfrm rot="10800000">
                <a:off x="3315675" y="2228750"/>
                <a:ext cx="0" cy="547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616" name="Google Shape;616;p51"/>
              <p:cNvSpPr txBox="1"/>
              <p:nvPr/>
            </p:nvSpPr>
            <p:spPr>
              <a:xfrm>
                <a:off x="2554275" y="1783550"/>
                <a:ext cx="1417200" cy="4452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900">
                    <a:latin typeface="Open Sans"/>
                    <a:ea typeface="Open Sans"/>
                    <a:cs typeface="Open Sans"/>
                    <a:sym typeface="Open Sans"/>
                  </a:rPr>
                  <a:t>Weight update</a:t>
                </a:r>
                <a:endParaRPr b="1" sz="9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cxnSp>
            <p:nvCxnSpPr>
              <p:cNvPr id="617" name="Google Shape;617;p51"/>
              <p:cNvCxnSpPr/>
              <p:nvPr/>
            </p:nvCxnSpPr>
            <p:spPr>
              <a:xfrm rot="10800000">
                <a:off x="3315675" y="1410900"/>
                <a:ext cx="0" cy="369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618" name="Google Shape;618;p51"/>
            <p:cNvSpPr/>
            <p:nvPr/>
          </p:nvSpPr>
          <p:spPr>
            <a:xfrm>
              <a:off x="7145722" y="72575"/>
              <a:ext cx="1390200" cy="678000"/>
            </a:xfrm>
            <a:prstGeom prst="ellipse">
              <a:avLst/>
            </a:prstGeom>
            <a:noFill/>
            <a:ln cap="flat" cmpd="sng" w="38100">
              <a:solidFill>
                <a:srgbClr val="75BA4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9" name="Google Shape;619;p51"/>
          <p:cNvSpPr txBox="1"/>
          <p:nvPr/>
        </p:nvSpPr>
        <p:spPr>
          <a:xfrm>
            <a:off x="0" y="0"/>
            <a:ext cx="3000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/>
              <a:t> 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848100"/>
            <a:ext cx="9178050" cy="9178050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52"/>
          <p:cNvSpPr txBox="1"/>
          <p:nvPr>
            <p:ph type="title"/>
          </p:nvPr>
        </p:nvSpPr>
        <p:spPr>
          <a:xfrm>
            <a:off x="479700" y="1255025"/>
            <a:ext cx="5273700" cy="1373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Multilayer Perceptron</a:t>
            </a:r>
            <a:endParaRPr/>
          </a:p>
        </p:txBody>
      </p:sp>
      <p:sp>
        <p:nvSpPr>
          <p:cNvPr id="626" name="Google Shape;626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32" name="Google Shape;632;p53"/>
          <p:cNvSpPr/>
          <p:nvPr/>
        </p:nvSpPr>
        <p:spPr>
          <a:xfrm>
            <a:off x="2473398" y="464850"/>
            <a:ext cx="4197000" cy="4213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3" name="Google Shape;633;p53"/>
          <p:cNvGrpSpPr/>
          <p:nvPr/>
        </p:nvGrpSpPr>
        <p:grpSpPr>
          <a:xfrm>
            <a:off x="2688100" y="582996"/>
            <a:ext cx="3982509" cy="3950763"/>
            <a:chOff x="2554275" y="247675"/>
            <a:chExt cx="4679249" cy="2974076"/>
          </a:xfrm>
        </p:grpSpPr>
        <p:sp>
          <p:nvSpPr>
            <p:cNvPr id="634" name="Google Shape;634;p53"/>
            <p:cNvSpPr txBox="1"/>
            <p:nvPr/>
          </p:nvSpPr>
          <p:spPr>
            <a:xfrm>
              <a:off x="4154475" y="247675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Input Data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35" name="Google Shape;635;p53"/>
            <p:cNvCxnSpPr>
              <a:stCxn id="634" idx="2"/>
            </p:cNvCxnSpPr>
            <p:nvPr/>
          </p:nvCxnSpPr>
          <p:spPr>
            <a:xfrm>
              <a:off x="4863075" y="692875"/>
              <a:ext cx="0" cy="235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36" name="Google Shape;636;p53"/>
            <p:cNvSpPr txBox="1"/>
            <p:nvPr/>
          </p:nvSpPr>
          <p:spPr>
            <a:xfrm>
              <a:off x="4154475" y="962050"/>
              <a:ext cx="1417200" cy="445200"/>
            </a:xfrm>
            <a:prstGeom prst="rect">
              <a:avLst/>
            </a:prstGeom>
            <a:noFill/>
            <a:ln cap="flat" cmpd="sng" w="76200">
              <a:solidFill>
                <a:srgbClr val="21A9C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212121"/>
                  </a:solidFill>
                  <a:latin typeface="Open Sans"/>
                  <a:ea typeface="Open Sans"/>
                  <a:cs typeface="Open Sans"/>
                  <a:sym typeface="Open Sans"/>
                </a:rPr>
                <a:t>Model</a:t>
              </a:r>
              <a:endParaRPr b="1" sz="1800">
                <a:solidFill>
                  <a:srgbClr val="21212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37" name="Google Shape;637;p53"/>
            <p:cNvSpPr txBox="1"/>
            <p:nvPr/>
          </p:nvSpPr>
          <p:spPr>
            <a:xfrm>
              <a:off x="2554275" y="9620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Weights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38" name="Google Shape;638;p53"/>
            <p:cNvCxnSpPr>
              <a:stCxn id="637" idx="3"/>
              <a:endCxn id="636" idx="1"/>
            </p:cNvCxnSpPr>
            <p:nvPr/>
          </p:nvCxnSpPr>
          <p:spPr>
            <a:xfrm>
              <a:off x="3971475" y="1184650"/>
              <a:ext cx="1830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639" name="Google Shape;639;p53"/>
            <p:cNvCxnSpPr>
              <a:stCxn id="636" idx="2"/>
            </p:cNvCxnSpPr>
            <p:nvPr/>
          </p:nvCxnSpPr>
          <p:spPr>
            <a:xfrm>
              <a:off x="4863075" y="1407250"/>
              <a:ext cx="0" cy="3549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40" name="Google Shape;640;p53"/>
            <p:cNvSpPr txBox="1"/>
            <p:nvPr/>
          </p:nvSpPr>
          <p:spPr>
            <a:xfrm>
              <a:off x="4063041" y="1758001"/>
              <a:ext cx="15477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Prediction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1" name="Google Shape;641;p53"/>
            <p:cNvSpPr txBox="1"/>
            <p:nvPr/>
          </p:nvSpPr>
          <p:spPr>
            <a:xfrm>
              <a:off x="5816324" y="1757995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Reality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2" name="Google Shape;642;p53"/>
            <p:cNvSpPr txBox="1"/>
            <p:nvPr/>
          </p:nvSpPr>
          <p:spPr>
            <a:xfrm>
              <a:off x="4863075" y="2776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Loss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43" name="Google Shape;643;p53"/>
            <p:cNvCxnSpPr>
              <a:stCxn id="640" idx="2"/>
              <a:endCxn id="642" idx="0"/>
            </p:cNvCxnSpPr>
            <p:nvPr/>
          </p:nvCxnSpPr>
          <p:spPr>
            <a:xfrm>
              <a:off x="4836891" y="2203201"/>
              <a:ext cx="734700" cy="5733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644" name="Google Shape;644;p53"/>
            <p:cNvCxnSpPr>
              <a:stCxn id="641" idx="2"/>
              <a:endCxn id="642" idx="0"/>
            </p:cNvCxnSpPr>
            <p:nvPr/>
          </p:nvCxnSpPr>
          <p:spPr>
            <a:xfrm flipH="1">
              <a:off x="5571824" y="2203195"/>
              <a:ext cx="953100" cy="5733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645" name="Google Shape;645;p53"/>
            <p:cNvCxnSpPr>
              <a:endCxn id="646" idx="3"/>
            </p:cNvCxnSpPr>
            <p:nvPr/>
          </p:nvCxnSpPr>
          <p:spPr>
            <a:xfrm rot="10800000">
              <a:off x="4154770" y="2999151"/>
              <a:ext cx="8388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46" name="Google Shape;646;p53"/>
            <p:cNvSpPr txBox="1"/>
            <p:nvPr/>
          </p:nvSpPr>
          <p:spPr>
            <a:xfrm>
              <a:off x="2607070" y="2776551"/>
              <a:ext cx="1547700" cy="445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Optimizer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47" name="Google Shape;647;p53"/>
            <p:cNvCxnSpPr/>
            <p:nvPr/>
          </p:nvCxnSpPr>
          <p:spPr>
            <a:xfrm rot="10800000">
              <a:off x="3315675" y="2228750"/>
              <a:ext cx="0" cy="547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48" name="Google Shape;648;p53"/>
            <p:cNvSpPr txBox="1"/>
            <p:nvPr/>
          </p:nvSpPr>
          <p:spPr>
            <a:xfrm>
              <a:off x="2554275" y="1783550"/>
              <a:ext cx="1417200" cy="445200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Open Sans"/>
                  <a:ea typeface="Open Sans"/>
                  <a:cs typeface="Open Sans"/>
                  <a:sym typeface="Open Sans"/>
                </a:rPr>
                <a:t>Weight update</a:t>
              </a:r>
              <a:endParaRPr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49" name="Google Shape;649;p53"/>
            <p:cNvCxnSpPr/>
            <p:nvPr/>
          </p:nvCxnSpPr>
          <p:spPr>
            <a:xfrm rot="10800000">
              <a:off x="3315675" y="1410900"/>
              <a:ext cx="0" cy="3690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650" name="Google Shape;650;p53"/>
          <p:cNvSpPr/>
          <p:nvPr/>
        </p:nvSpPr>
        <p:spPr>
          <a:xfrm>
            <a:off x="3743425" y="1375475"/>
            <a:ext cx="1896600" cy="879900"/>
          </a:xfrm>
          <a:prstGeom prst="ellipse">
            <a:avLst/>
          </a:prstGeom>
          <a:noFill/>
          <a:ln cap="flat" cmpd="sng" w="38100">
            <a:solidFill>
              <a:srgbClr val="75BA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Nonlinearity and hidden layers</a:t>
            </a:r>
            <a:endParaRPr/>
          </a:p>
        </p:txBody>
      </p:sp>
      <p:sp>
        <p:nvSpPr>
          <p:cNvPr id="656" name="Google Shape;656;p54"/>
          <p:cNvSpPr txBox="1"/>
          <p:nvPr>
            <p:ph idx="1" type="body"/>
          </p:nvPr>
        </p:nvSpPr>
        <p:spPr>
          <a:xfrm>
            <a:off x="311700" y="1152475"/>
            <a:ext cx="34602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We could stack Linear Regression 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No more powerful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Only linear combinations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We need nonlinearity</a:t>
            </a:r>
            <a:endParaRPr/>
          </a:p>
        </p:txBody>
      </p:sp>
      <p:sp>
        <p:nvSpPr>
          <p:cNvPr id="657" name="Google Shape;657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58" name="Google Shape;65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3974" y="972700"/>
            <a:ext cx="5729401" cy="2810375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54"/>
          <p:cNvSpPr txBox="1"/>
          <p:nvPr/>
        </p:nvSpPr>
        <p:spPr>
          <a:xfrm>
            <a:off x="2543250" y="3839075"/>
            <a:ext cx="639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/>
              <a:t>Dense layer</a:t>
            </a:r>
            <a:r>
              <a:rPr lang="en-GB"/>
              <a:t> = every neuron is connected to all neuron from the previous layer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Multilayer Perceptron (MLP)</a:t>
            </a:r>
            <a:endParaRPr/>
          </a:p>
        </p:txBody>
      </p:sp>
      <p:pic>
        <p:nvPicPr>
          <p:cNvPr id="665" name="Google Shape;66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6298" y="1225223"/>
            <a:ext cx="1846000" cy="1600875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55"/>
          <p:cNvSpPr txBox="1"/>
          <p:nvPr/>
        </p:nvSpPr>
        <p:spPr>
          <a:xfrm>
            <a:off x="5074500" y="1307075"/>
            <a:ext cx="4069500" cy="11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Hidden Layer</a:t>
            </a:r>
            <a:br>
              <a:rPr b="1" lang="en-GB"/>
            </a:br>
            <a:br>
              <a:rPr lang="en-GB"/>
            </a:br>
            <a:r>
              <a:rPr lang="en-GB"/>
              <a:t>Activation: 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ReLU</a:t>
            </a:r>
            <a:br>
              <a:rPr lang="en-GB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-GB"/>
            </a:br>
            <a:endParaRPr b="1"/>
          </a:p>
        </p:txBody>
      </p:sp>
      <p:sp>
        <p:nvSpPr>
          <p:cNvPr id="667" name="Google Shape;667;p55"/>
          <p:cNvSpPr txBox="1"/>
          <p:nvPr/>
        </p:nvSpPr>
        <p:spPr>
          <a:xfrm>
            <a:off x="4958425" y="2904100"/>
            <a:ext cx="4069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Output Layer</a:t>
            </a:r>
            <a:br>
              <a:rPr b="1" lang="en-GB"/>
            </a:br>
            <a:br>
              <a:rPr b="1" lang="en-GB"/>
            </a:br>
            <a:r>
              <a:rPr lang="en-GB"/>
              <a:t>Activation: 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Sigmoid</a:t>
            </a:r>
            <a:br>
              <a:rPr b="1" lang="en-GB"/>
            </a:br>
            <a:endParaRPr b="1"/>
          </a:p>
        </p:txBody>
      </p:sp>
      <p:sp>
        <p:nvSpPr>
          <p:cNvPr id="668" name="Google Shape;668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69" name="Google Shape;669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850" y="1391275"/>
            <a:ext cx="4563676" cy="336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1450" y="3033600"/>
            <a:ext cx="2576475" cy="171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1" name="Google Shape;671;p55"/>
          <p:cNvPicPr preferRelativeResize="0"/>
          <p:nvPr/>
        </p:nvPicPr>
        <p:blipFill rotWithShape="1">
          <a:blip r:embed="rId4">
            <a:alphaModFix/>
          </a:blip>
          <a:srcRect b="0" l="80693" r="0" t="75266"/>
          <a:stretch/>
        </p:blipFill>
        <p:spPr>
          <a:xfrm>
            <a:off x="3856450" y="1429475"/>
            <a:ext cx="881076" cy="83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55"/>
          <p:cNvSpPr txBox="1"/>
          <p:nvPr/>
        </p:nvSpPr>
        <p:spPr>
          <a:xfrm>
            <a:off x="3856438" y="1598813"/>
            <a:ext cx="105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Sigmoid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activation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Workshop Tools</a:t>
            </a:r>
            <a:endParaRPr/>
          </a:p>
        </p:txBody>
      </p:sp>
      <p:pic>
        <p:nvPicPr>
          <p:cNvPr id="220" name="Google Shape;220;p20"/>
          <p:cNvPicPr preferRelativeResize="0"/>
          <p:nvPr/>
        </p:nvPicPr>
        <p:blipFill rotWithShape="1">
          <a:blip r:embed="rId3">
            <a:alphaModFix/>
          </a:blip>
          <a:srcRect b="0" l="41612" r="0" t="0"/>
          <a:stretch/>
        </p:blipFill>
        <p:spPr>
          <a:xfrm>
            <a:off x="5459477" y="1276173"/>
            <a:ext cx="1915050" cy="17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22" name="Google Shape;2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953" y="1276176"/>
            <a:ext cx="3279875" cy="1721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80" name="Google Shape;68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305" y="41775"/>
            <a:ext cx="693018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Overfitting</a:t>
            </a:r>
            <a:endParaRPr/>
          </a:p>
        </p:txBody>
      </p:sp>
      <p:sp>
        <p:nvSpPr>
          <p:cNvPr id="686" name="Google Shape;686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687" name="Google Shape;687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88" name="Google Shape;68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125" y="1017735"/>
            <a:ext cx="8520600" cy="3408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Quiz</a:t>
            </a:r>
            <a:endParaRPr/>
          </a:p>
        </p:txBody>
      </p:sp>
      <p:sp>
        <p:nvSpPr>
          <p:cNvPr id="694" name="Google Shape;694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587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50"/>
              <a:buAutoNum type="arabicPeriod"/>
            </a:pPr>
            <a:r>
              <a:rPr lang="en-GB" sz="2050">
                <a:solidFill>
                  <a:schemeClr val="dk1"/>
                </a:solidFill>
              </a:rPr>
              <a:t>What are the benefits of shuffling the training data before creating batches?</a:t>
            </a:r>
            <a:endParaRPr sz="2050">
              <a:solidFill>
                <a:schemeClr val="dk1"/>
              </a:solidFill>
            </a:endParaRPr>
          </a:p>
          <a:p>
            <a:pPr indent="-3587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50"/>
              <a:buAutoNum type="arabicPeriod"/>
            </a:pPr>
            <a:r>
              <a:rPr lang="en-GB" sz="2050">
                <a:solidFill>
                  <a:schemeClr val="dk1"/>
                </a:solidFill>
              </a:rPr>
              <a:t>What is the reason for adding nonlinearity?</a:t>
            </a:r>
            <a:endParaRPr sz="2050">
              <a:solidFill>
                <a:schemeClr val="dk1"/>
              </a:solidFill>
            </a:endParaRPr>
          </a:p>
          <a:p>
            <a:pPr indent="-3587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50"/>
              <a:buAutoNum type="arabicPeriod"/>
            </a:pPr>
            <a:r>
              <a:rPr lang="en-GB" sz="2050">
                <a:solidFill>
                  <a:schemeClr val="dk1"/>
                </a:solidFill>
              </a:rPr>
              <a:t>What should be the output of an NN if we want to do classification?</a:t>
            </a:r>
            <a:endParaRPr sz="20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</a:endParaRPr>
          </a:p>
        </p:txBody>
      </p:sp>
      <p:sp>
        <p:nvSpPr>
          <p:cNvPr id="695" name="Google Shape;695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01" name="Google Shape;70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59"/>
          <p:cNvSpPr txBox="1"/>
          <p:nvPr/>
        </p:nvSpPr>
        <p:spPr>
          <a:xfrm>
            <a:off x="5245650" y="2302350"/>
            <a:ext cx="36915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latin typeface="Alfa Slab One"/>
                <a:ea typeface="Alfa Slab One"/>
                <a:cs typeface="Alfa Slab One"/>
                <a:sym typeface="Alfa Slab One"/>
              </a:rPr>
              <a:t>Short break.</a:t>
            </a:r>
            <a:endParaRPr sz="2300"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latin typeface="Alfa Slab One"/>
                <a:ea typeface="Alfa Slab One"/>
                <a:cs typeface="Alfa Slab One"/>
                <a:sym typeface="Alfa Slab One"/>
              </a:rPr>
              <a:t>Back at ….</a:t>
            </a:r>
            <a:endParaRPr sz="2300">
              <a:latin typeface="Alfa Slab One"/>
              <a:ea typeface="Alfa Slab One"/>
              <a:cs typeface="Alfa Slab One"/>
              <a:sym typeface="Alfa Slab O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Solving a problem</a:t>
            </a:r>
            <a:endParaRPr/>
          </a:p>
        </p:txBody>
      </p:sp>
      <p:sp>
        <p:nvSpPr>
          <p:cNvPr id="228" name="Google Shape;22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-GB"/>
              <a:t>f</a:t>
            </a:r>
            <a:r>
              <a:rPr lang="en-GB"/>
              <a:t>(X) = y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X = biological sequence, microscopy image, molecule, text, map as a graph…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y = contains a gene?, tumor position and volume, binding site, shortest path</a:t>
            </a:r>
            <a:r>
              <a:rPr lang="en-GB"/>
              <a:t>…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-GB"/>
              <a:t>f</a:t>
            </a:r>
            <a:r>
              <a:rPr lang="en-GB"/>
              <a:t> traditionally designed by hand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What if we let a machine design the funcion </a:t>
            </a:r>
            <a:r>
              <a:rPr b="1" lang="en-GB"/>
              <a:t>f</a:t>
            </a:r>
            <a:r>
              <a:rPr lang="en-GB"/>
              <a:t>?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Goal: have a useful predictor</a:t>
            </a:r>
            <a:endParaRPr/>
          </a:p>
        </p:txBody>
      </p:sp>
      <p:sp>
        <p:nvSpPr>
          <p:cNvPr id="229" name="Google Shape;22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30" name="Google Shape;2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1213" y="2787688"/>
            <a:ext cx="2600325" cy="178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848100"/>
            <a:ext cx="9178050" cy="9178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2"/>
          <p:cNvSpPr txBox="1"/>
          <p:nvPr>
            <p:ph type="title"/>
          </p:nvPr>
        </p:nvSpPr>
        <p:spPr>
          <a:xfrm>
            <a:off x="755850" y="561250"/>
            <a:ext cx="4084500" cy="1660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regression</a:t>
            </a:r>
            <a:endParaRPr/>
          </a:p>
        </p:txBody>
      </p:sp>
      <p:sp>
        <p:nvSpPr>
          <p:cNvPr id="237" name="Google Shape;237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3"/>
          <p:cNvPicPr preferRelativeResize="0"/>
          <p:nvPr/>
        </p:nvPicPr>
        <p:blipFill rotWithShape="1">
          <a:blip r:embed="rId3">
            <a:alphaModFix/>
          </a:blip>
          <a:srcRect b="0" l="0" r="49584" t="0"/>
          <a:stretch/>
        </p:blipFill>
        <p:spPr>
          <a:xfrm>
            <a:off x="1279738" y="446338"/>
            <a:ext cx="4320987" cy="42508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3" name="Google Shape;243;p23"/>
          <p:cNvCxnSpPr/>
          <p:nvPr/>
        </p:nvCxnSpPr>
        <p:spPr>
          <a:xfrm>
            <a:off x="5609788" y="2387125"/>
            <a:ext cx="9546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4" name="Google Shape;244;p23"/>
          <p:cNvSpPr/>
          <p:nvPr/>
        </p:nvSpPr>
        <p:spPr>
          <a:xfrm>
            <a:off x="6573361" y="1811437"/>
            <a:ext cx="1290900" cy="12030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Output</a:t>
            </a:r>
            <a:endParaRPr b="1"/>
          </a:p>
        </p:txBody>
      </p:sp>
      <p:sp>
        <p:nvSpPr>
          <p:cNvPr id="245" name="Google Shape;24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6" name="Google Shape;246;p23"/>
          <p:cNvSpPr txBox="1"/>
          <p:nvPr/>
        </p:nvSpPr>
        <p:spPr>
          <a:xfrm>
            <a:off x="3390286" y="446338"/>
            <a:ext cx="363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Linear regression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4"/>
          <p:cNvSpPr txBox="1"/>
          <p:nvPr>
            <p:ph type="title"/>
          </p:nvPr>
        </p:nvSpPr>
        <p:spPr>
          <a:xfrm>
            <a:off x="311700" y="16847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Optimization process - fitting our data</a:t>
            </a:r>
            <a:endParaRPr/>
          </a:p>
        </p:txBody>
      </p:sp>
      <p:pic>
        <p:nvPicPr>
          <p:cNvPr id="252" name="Google Shape;2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500" y="1391900"/>
            <a:ext cx="8735925" cy="34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"/>
          <p:cNvSpPr txBox="1"/>
          <p:nvPr/>
        </p:nvSpPr>
        <p:spPr>
          <a:xfrm>
            <a:off x="3883150" y="943775"/>
            <a:ext cx="30000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000000"/>
                </a:solidFill>
              </a:rPr>
              <a:t>Y</a:t>
            </a:r>
            <a:r>
              <a:rPr lang="en-GB" sz="1900">
                <a:solidFill>
                  <a:srgbClr val="000000"/>
                </a:solidFill>
              </a:rPr>
              <a:t> = </a:t>
            </a:r>
            <a:r>
              <a:rPr lang="en-GB" sz="1900"/>
              <a:t>m</a:t>
            </a:r>
            <a:r>
              <a:rPr lang="en-GB" sz="1900">
                <a:solidFill>
                  <a:srgbClr val="000000"/>
                </a:solidFill>
              </a:rPr>
              <a:t>X+b</a:t>
            </a:r>
            <a:endParaRPr sz="2200"/>
          </a:p>
        </p:txBody>
      </p:sp>
      <p:sp>
        <p:nvSpPr>
          <p:cNvPr id="254" name="Google Shape;25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5" name="Google Shape;255;p24"/>
          <p:cNvSpPr txBox="1"/>
          <p:nvPr/>
        </p:nvSpPr>
        <p:spPr>
          <a:xfrm>
            <a:off x="1770450" y="943775"/>
            <a:ext cx="220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Error = MSE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Practical part</a:t>
            </a:r>
            <a:endParaRPr/>
          </a:p>
        </p:txBody>
      </p:sp>
      <p:sp>
        <p:nvSpPr>
          <p:cNvPr id="261" name="Google Shape;261;p25"/>
          <p:cNvSpPr txBox="1"/>
          <p:nvPr>
            <p:ph idx="1" type="body"/>
          </p:nvPr>
        </p:nvSpPr>
        <p:spPr>
          <a:xfrm>
            <a:off x="417425" y="1152475"/>
            <a:ext cx="3659700" cy="233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200" u="sng">
                <a:solidFill>
                  <a:schemeClr val="hlink"/>
                </a:solidFill>
                <a:hlinkClick r:id="rId3"/>
              </a:rPr>
              <a:t>https://github.com/BioGeMT/MALTAomics-Summer-School/</a:t>
            </a:r>
            <a:endParaRPr sz="2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200"/>
              <a:t>Day 2 Workshop</a:t>
            </a:r>
            <a:endParaRPr sz="2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200"/>
              <a:t>MALTA_01 Notebook</a:t>
            </a:r>
            <a:endParaRPr sz="2200"/>
          </a:p>
        </p:txBody>
      </p:sp>
      <p:sp>
        <p:nvSpPr>
          <p:cNvPr id="262" name="Google Shape;26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63" name="Google Shape;26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4525" y="213651"/>
            <a:ext cx="4391599" cy="439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tiv Office">
  <a:themeElements>
    <a:clrScheme name="CEITEC">
      <a:dk1>
        <a:srgbClr val="39464A"/>
      </a:dk1>
      <a:lt1>
        <a:srgbClr val="F2F2F2"/>
      </a:lt1>
      <a:dk2>
        <a:srgbClr val="39464A"/>
      </a:dk2>
      <a:lt2>
        <a:srgbClr val="D8D8D8"/>
      </a:lt2>
      <a:accent1>
        <a:srgbClr val="62BB46"/>
      </a:accent1>
      <a:accent2>
        <a:srgbClr val="21A9C0"/>
      </a:accent2>
      <a:accent3>
        <a:srgbClr val="39464A"/>
      </a:accent3>
      <a:accent4>
        <a:srgbClr val="F2F2F2"/>
      </a:accent4>
      <a:accent5>
        <a:srgbClr val="BFBFBF"/>
      </a:accent5>
      <a:accent6>
        <a:srgbClr val="7F7F7F"/>
      </a:accent6>
      <a:hlink>
        <a:srgbClr val="21A9C0"/>
      </a:hlink>
      <a:folHlink>
        <a:srgbClr val="3946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